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2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24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30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ink/ink15.xml" ContentType="application/inkml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6"/>
  </p:notesMasterIdLst>
  <p:sldIdLst>
    <p:sldId id="256" r:id="rId3"/>
    <p:sldId id="308" r:id="rId4"/>
    <p:sldId id="309" r:id="rId5"/>
    <p:sldId id="343" r:id="rId6"/>
    <p:sldId id="310" r:id="rId7"/>
    <p:sldId id="311" r:id="rId8"/>
    <p:sldId id="321" r:id="rId9"/>
    <p:sldId id="269" r:id="rId10"/>
    <p:sldId id="337" r:id="rId11"/>
    <p:sldId id="316" r:id="rId12"/>
    <p:sldId id="317" r:id="rId13"/>
    <p:sldId id="319" r:id="rId14"/>
    <p:sldId id="320" r:id="rId15"/>
    <p:sldId id="327" r:id="rId16"/>
    <p:sldId id="324" r:id="rId17"/>
    <p:sldId id="322" r:id="rId18"/>
    <p:sldId id="328" r:id="rId19"/>
    <p:sldId id="325" r:id="rId20"/>
    <p:sldId id="326" r:id="rId21"/>
    <p:sldId id="323" r:id="rId22"/>
    <p:sldId id="331" r:id="rId23"/>
    <p:sldId id="298" r:id="rId24"/>
    <p:sldId id="313" r:id="rId25"/>
    <p:sldId id="312" r:id="rId26"/>
    <p:sldId id="332" r:id="rId27"/>
    <p:sldId id="329" r:id="rId28"/>
    <p:sldId id="330" r:id="rId29"/>
    <p:sldId id="344" r:id="rId30"/>
    <p:sldId id="345" r:id="rId31"/>
    <p:sldId id="361" r:id="rId32"/>
    <p:sldId id="338" r:id="rId33"/>
    <p:sldId id="339" r:id="rId34"/>
    <p:sldId id="340" r:id="rId35"/>
    <p:sldId id="334" r:id="rId36"/>
    <p:sldId id="261" r:id="rId37"/>
    <p:sldId id="347" r:id="rId38"/>
    <p:sldId id="342" r:id="rId39"/>
    <p:sldId id="259" r:id="rId40"/>
    <p:sldId id="260" r:id="rId41"/>
    <p:sldId id="292" r:id="rId42"/>
    <p:sldId id="302" r:id="rId43"/>
    <p:sldId id="300" r:id="rId44"/>
    <p:sldId id="341" r:id="rId45"/>
    <p:sldId id="264" r:id="rId46"/>
    <p:sldId id="304" r:id="rId47"/>
    <p:sldId id="303" r:id="rId48"/>
    <p:sldId id="365" r:id="rId49"/>
    <p:sldId id="346" r:id="rId50"/>
    <p:sldId id="363" r:id="rId51"/>
    <p:sldId id="364" r:id="rId52"/>
    <p:sldId id="348" r:id="rId53"/>
    <p:sldId id="336" r:id="rId54"/>
    <p:sldId id="333" r:id="rId55"/>
    <p:sldId id="258" r:id="rId56"/>
    <p:sldId id="280" r:id="rId57"/>
    <p:sldId id="296" r:id="rId58"/>
    <p:sldId id="279" r:id="rId59"/>
    <p:sldId id="314" r:id="rId60"/>
    <p:sldId id="271" r:id="rId61"/>
    <p:sldId id="270" r:id="rId62"/>
    <p:sldId id="272" r:id="rId63"/>
    <p:sldId id="262" r:id="rId64"/>
    <p:sldId id="267" r:id="rId65"/>
    <p:sldId id="273" r:id="rId66"/>
    <p:sldId id="263" r:id="rId67"/>
    <p:sldId id="297" r:id="rId68"/>
    <p:sldId id="274" r:id="rId69"/>
    <p:sldId id="276" r:id="rId70"/>
    <p:sldId id="277" r:id="rId71"/>
    <p:sldId id="288" r:id="rId72"/>
    <p:sldId id="282" r:id="rId73"/>
    <p:sldId id="265" r:id="rId74"/>
    <p:sldId id="283" r:id="rId7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E10"/>
    <a:srgbClr val="EEC900"/>
    <a:srgbClr val="203864"/>
    <a:srgbClr val="1B3180"/>
    <a:srgbClr val="D5A3AD"/>
    <a:srgbClr val="D12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84558" autoAdjust="0"/>
  </p:normalViewPr>
  <p:slideViewPr>
    <p:cSldViewPr snapToGrid="0">
      <p:cViewPr varScale="1">
        <p:scale>
          <a:sx n="71" d="100"/>
          <a:sy n="71" d="100"/>
        </p:scale>
        <p:origin x="11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4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4082,'0'0'0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11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4082,'0'-4'0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13:20:04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44 4082,'0'0'0,"-16"-14"0,2 2 0,2 3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8ACF-39CB-416A-BA9F-912360100C2A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730A-EDB7-43AD-A33C-50220B6C30C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297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434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35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197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11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40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83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644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6549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875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526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7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64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25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660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526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6264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861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9030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68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502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652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42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789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44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861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265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45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7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388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D730A-EDB7-43AD-A33C-50220B6C30C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2790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1660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102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0340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4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202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203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392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512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6563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8660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1491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039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091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5937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4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3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67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87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9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730A-EDB7-43AD-A33C-50220B6C30C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41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B213E-4478-46A9-9342-55AD7FE56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7F04BE-4758-4D22-AB5F-4DCA7DCC9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DFD0D7-ABF4-4C48-8D05-26366A52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4A755D-0F38-4694-8952-2C5248F3E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2E3E65-B420-4B8F-975B-AE4E42AF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19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6BEF8B-207E-4F6C-901A-0A8E719E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C786C6-A33D-4D3B-93A9-53F7FE433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22338A-7717-4208-850B-4B735FB1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5FF859-89EF-4496-BCE1-4A9B41CD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3FCC3-D0C7-4D83-B2E8-783E16667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92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0E8904-88F7-429A-8293-E3023F3DDB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58E7-006F-4D80-BFAE-FC608CAF1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61D7F3-8FC8-40C8-8B2D-4948E6F4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EA8120-3093-44DC-B28A-F62DF061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38D1F-37DD-44A5-B920-B6631C6E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15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1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845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49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249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166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62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225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27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66876-3288-4D2E-8C74-EE0501B01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AD7A3-FECF-40DE-9B88-7E997614F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D0E4D4-3B09-4804-B8DD-A75A90C4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C93B5-68BE-4675-A75B-CDB2C4F7C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645E9-B9EE-484F-BB8F-24391478B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8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540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692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9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9706C-FD09-4812-B30C-C13AF508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083BFD-89E7-4EEE-B118-600D6E614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242F3D-597E-43EF-BD79-2C870699C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24F9AB-5E4E-4AAB-9181-7F5FFDFDF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576E59-E021-4F4C-95A7-BF08DAE8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27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251B-61B6-4399-8DD4-88F5B2E7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556606-6B01-4341-835F-480A6B29B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49D09D-D8BF-41D9-8DA1-45FF05489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7E245D-BA2F-46DB-9AC9-918B1ED52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DCC232-E570-48F6-A62A-DF1B95D15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56201F-4B29-47DE-BB26-85CFC07C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71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DB9C0-8FDF-4CC6-AF1B-6FBD40E1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2D8E3-6F2F-462C-9703-ADD9ADBC7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FEA7A1-4BE3-4886-B8AE-EC53A4A2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AE8846-8CD0-40C9-8EB2-C98A0A445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B3BB26-7160-4980-8CD0-8DFF5CE8A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50FB4B-A0E6-49AF-A8B1-39256A60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03F46F-8147-45F9-8061-44B682B4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98F397-96E7-4355-B77F-9337233E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34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F66B4A-DCE5-4991-851D-5DF83234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5533BE-BE54-43E5-9A20-78DDF512E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63A566-AFE1-43F5-A9D4-056312C7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F45B8A-E4F5-43F8-A487-9C3448A17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27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2FFEDE-01A8-4DF5-8412-3D926A7D3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83A3894-A01C-4A28-8426-21E12C4D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3332A2-3244-4596-9347-4D6148B2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640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71F64-FCE2-4A5B-9CEC-E37685EF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C1B3C1-8C65-4539-BA6D-F4101215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BD8511-778A-43CF-99B0-45D68072E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ABACCB-3EEC-4DA5-A8E9-8A99279C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5C778C-8FD1-4304-BF0D-41604047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5D6529-3F36-4EDA-A40A-99F9281AB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9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BC421-B4C1-4158-BB13-6B921417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01924F-1D2D-4D57-8E5E-695F665B3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A4A482-FDDF-45A0-A679-796EDA9F6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600F6-AAA8-46D0-8AAA-704585857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368D8-5A9E-48C7-A394-C83134EA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46B758-480E-4EBA-BEE0-203A21647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17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824A2-F3F0-4976-9B99-13F74A84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C35936-C474-4D0C-8D12-C87B7C23E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55C69-BF90-4625-828A-8C7B63581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2067-0068-42C3-8188-787042180BBF}" type="datetimeFigureOut">
              <a:rPr lang="ru-RU" smtClean="0"/>
              <a:t>06.02.2025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82AB5-33A5-4053-851A-06E98CB1E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643DEA-DDBD-40CA-BA17-9B5A23B5B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18E6-C35C-4B9D-9DAB-E5FE35EB808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04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5C714-3445-4839-9508-B84E4D4381A4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2982-DC7D-4E2F-ACDE-0BD852DD90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3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document/redirect/5632903/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customXml" Target="../ink/ink1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customXml" Target="../ink/ink3.xml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6.xml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customXml" Target="../ink/ink7.xml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dnevnik.ru/282--monitoring-aktivnosti-raboty-v-sisteme-dnevnik-r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customXml" Target="../ink/ink10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12.xml"/><Relationship Id="rId4" Type="http://schemas.openxmlformats.org/officeDocument/2006/relationships/image" Target="../media/image3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3" Type="http://schemas.openxmlformats.org/officeDocument/2006/relationships/customXml" Target="../ink/ink13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c.edsoo.ru/-" TargetMode="External"/><Relationship Id="rId5" Type="http://schemas.openxmlformats.org/officeDocument/2006/relationships/hyperlink" Target="https://edsoo.ru/konstruktor-rabochih-programm/" TargetMode="External"/><Relationship Id="rId4" Type="http://schemas.openxmlformats.org/officeDocument/2006/relationships/hyperlink" Target="https://edsoo.ru/rabochie-programmy-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metodicheskie-posobiya-i-rekomendaczii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mr-russkij-yazyk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s://edsoo.ru/metodicheskie-posobiya-i-rekomendaczii/" TargetMode="Externa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edsoo.ru/metodicheskie-posobiya-i-rekomendaczii/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obrazovanie_po_pravilam" TargetMode="External"/><Relationship Id="rId2" Type="http://schemas.openxmlformats.org/officeDocument/2006/relationships/hyperlink" Target="mailto:obrazovanie_po_pravilam@mail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instagram.com/obrazovanie_po_pravilam?igsh=cWMxMnZ3ZmlxYnhk&amp;utm_source=qr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8F92C53-CB1F-433F-A53D-1C8ED9BF2AD5}"/>
              </a:ext>
            </a:extLst>
          </p:cNvPr>
          <p:cNvSpPr/>
          <p:nvPr/>
        </p:nvSpPr>
        <p:spPr>
          <a:xfrm>
            <a:off x="-207313" y="0"/>
            <a:ext cx="6081894" cy="6858000"/>
          </a:xfrm>
          <a:prstGeom prst="rect">
            <a:avLst/>
          </a:prstGeom>
          <a:solidFill>
            <a:srgbClr val="203864"/>
          </a:solidFill>
          <a:ln>
            <a:solidFill>
              <a:srgbClr val="203864"/>
            </a:solidFill>
          </a:ln>
          <a:effectLst>
            <a:outerShdw blurRad="9779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54CEA-F5F7-4771-B131-F1B6D2146A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70" y="482321"/>
            <a:ext cx="5305529" cy="3969100"/>
          </a:xfrm>
        </p:spPr>
        <p:txBody>
          <a:bodyPr>
            <a:noAutofit/>
          </a:bodyPr>
          <a:lstStyle/>
          <a:p>
            <a:br>
              <a:rPr lang="ru-RU" sz="2800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ru-RU" sz="2800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ru-RU" sz="2800" b="1" dirty="0">
                <a:solidFill>
                  <a:schemeClr val="bg1">
                    <a:lumMod val="95000"/>
                  </a:schemeClr>
                </a:solidFill>
              </a:rPr>
            </a:br>
            <a:br>
              <a:rPr lang="ru-RU" sz="2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Система оценки достижения планируемых результатов по основным общеобразовательным программам</a:t>
            </a:r>
            <a:endParaRPr lang="ru-RU" sz="28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0EE35D-7EC2-4AAF-B834-6B9AC3FAF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9201" y="5044966"/>
            <a:ext cx="6005669" cy="1472228"/>
          </a:xfrm>
          <a:solidFill>
            <a:srgbClr val="760E10">
              <a:alpha val="78000"/>
            </a:srgbClr>
          </a:solidFill>
        </p:spPr>
        <p:txBody>
          <a:bodyPr>
            <a:noAutofit/>
          </a:bodyPr>
          <a:lstStyle/>
          <a:p>
            <a:r>
              <a:rPr lang="ru-RU" sz="2000" b="1" dirty="0" err="1">
                <a:solidFill>
                  <a:schemeClr val="bg1"/>
                </a:solidFill>
              </a:rPr>
              <a:t>Эльмурзаева</a:t>
            </a:r>
            <a:r>
              <a:rPr lang="ru-RU" sz="2000" b="1" dirty="0">
                <a:solidFill>
                  <a:schemeClr val="bg1"/>
                </a:solidFill>
              </a:rPr>
              <a:t> Г.Б., ректор ГБУ ДПО «ИРО ЧР»</a:t>
            </a:r>
          </a:p>
          <a:p>
            <a:r>
              <a:rPr lang="ru-RU" sz="2000" b="1" dirty="0" err="1">
                <a:solidFill>
                  <a:schemeClr val="bg1"/>
                </a:solidFill>
              </a:rPr>
              <a:t>Новразова</a:t>
            </a:r>
            <a:r>
              <a:rPr lang="ru-RU" sz="2000" b="1" dirty="0">
                <a:solidFill>
                  <a:schemeClr val="bg1"/>
                </a:solidFill>
              </a:rPr>
              <a:t> Х.Р., зав. ЦНППМ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D6246-93C3-48B5-941B-B7289FDCC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97647"/>
            <a:ext cx="6096000" cy="36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 Федеральный закон от 29 декабря 2012 г. N 273-ФЗ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B441-D152-4936-B362-56FD6262B078}"/>
              </a:ext>
            </a:extLst>
          </p:cNvPr>
          <p:cNvSpPr txBox="1"/>
          <p:nvPr/>
        </p:nvSpPr>
        <p:spPr>
          <a:xfrm>
            <a:off x="838200" y="2235889"/>
            <a:ext cx="11059509" cy="424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60E10"/>
                </a:solidFill>
              </a:rPr>
              <a:t>Статья 30. Локальные нормативные акты, содержащие нормы, регулирующие образовательные отношения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2. </a:t>
            </a:r>
            <a:r>
              <a:rPr lang="ru-RU" b="1" u="sng" dirty="0">
                <a:solidFill>
                  <a:srgbClr val="760E10"/>
                </a:solidFill>
              </a:rPr>
              <a:t>Образовательная организация принимает локальные нормативные акты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по основным вопросам организации и осуществления образовательной деятельности, </a:t>
            </a:r>
            <a:r>
              <a:rPr lang="ru-RU" b="1" u="sng" dirty="0">
                <a:solidFill>
                  <a:srgbClr val="760E10"/>
                </a:solidFill>
              </a:rPr>
              <a:t>в том числе регламентирующие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правила приема обучающихся, режим занятий обучающихся, </a:t>
            </a:r>
            <a:r>
              <a:rPr lang="ru-RU" b="1" u="sng" dirty="0">
                <a:solidFill>
                  <a:srgbClr val="760E10"/>
                </a:solidFill>
              </a:rPr>
              <a:t>формы, периодичность и порядок текущего контроля успеваемости и промежуточной аттестации обучающихся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порядок и основания перевода, отчисления и восстановления обучающихся, порядок оформления возникновения, приостановления и прекращения отношений между образовательной организацией и обучающимися и (или) родителями (законными представителями) несовершеннолетних обучающихся.</a:t>
            </a:r>
          </a:p>
          <a:p>
            <a:pPr algn="ctr"/>
            <a:endParaRPr lang="ru-RU" dirty="0"/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ru-RU" dirty="0"/>
              <a:t>.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При принятии локальных нормативных актов, затрагивающих права обучающихся и работников образовательной организации, включая рабочую программу воспитания и календарный план воспитательной работы, </a:t>
            </a:r>
            <a:r>
              <a:rPr lang="ru-RU" b="1" u="sng" dirty="0">
                <a:solidFill>
                  <a:srgbClr val="760E10"/>
                </a:solidFill>
              </a:rPr>
              <a:t>учитывается мнение советов обучающихся, советов родителей, представительных органов обучающихся,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а также в порядке и в случаях, которые предусмотрены трудовым законодательством, представительных органов работников (при наличии таких представительных органов).</a:t>
            </a:r>
          </a:p>
        </p:txBody>
      </p:sp>
    </p:spTree>
    <p:extLst>
      <p:ext uri="{BB962C8B-B14F-4D97-AF65-F5344CB8AC3E}">
        <p14:creationId xmlns:p14="http://schemas.microsoft.com/office/powerpoint/2010/main" val="214664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 Федеральный закон от 29 декабря 2012 г. N 273-ФЗ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B441-D152-4936-B362-56FD6262B078}"/>
              </a:ext>
            </a:extLst>
          </p:cNvPr>
          <p:cNvSpPr txBox="1"/>
          <p:nvPr/>
        </p:nvSpPr>
        <p:spPr>
          <a:xfrm>
            <a:off x="838200" y="1805583"/>
            <a:ext cx="11059509" cy="48320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023620" indent="-566420" algn="ctr"/>
            <a:r>
              <a:rPr lang="ru-RU" sz="1800" b="1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Статья 58. Промежуточная аттестация обучающихся</a:t>
            </a:r>
          </a:p>
          <a:p>
            <a:pPr marL="1023620" indent="-566420" algn="just"/>
            <a:endParaRPr lang="ru-RU" sz="1800" b="1" dirty="0">
              <a:solidFill>
                <a:srgbClr val="760E10"/>
              </a:solidFill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1. Освоение образовательной программы (за исключением образовательной программы дошкольного образования), в том </a:t>
            </a:r>
            <a:r>
              <a:rPr lang="ru-RU" sz="1600" b="1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числе отдельной части или всего объема </a:t>
            </a:r>
            <a:r>
              <a:rPr lang="ru-RU" sz="1600" b="1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учебного предмета, курса, дисциплины (модуля) </a:t>
            </a:r>
            <a:r>
              <a:rPr lang="ru-RU" sz="1600" b="1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образовательной программы,</a:t>
            </a:r>
            <a:r>
              <a:rPr lang="ru-RU" sz="1600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 сопровождается промежуточной аттестацией обучающихся, проводимой в формах, определенных учебным планом, и в порядке, установленном образовательной организацией.</a:t>
            </a:r>
            <a:endParaRPr lang="ru-RU" sz="1600" dirty="0"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600" b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2. Неудовлетворительные результаты промежуточной аттестации по одному или нескольким учебным предметам, курсам, дисциплинам (модулям) образовательной программы или непрохождение промежуточной </a:t>
            </a: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аттестации при отсутствии уважительных причин признаются академической задолженностью.</a:t>
            </a:r>
          </a:p>
          <a:p>
            <a:pPr indent="457200" algn="just"/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600" b="1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. Обучающиеся обязаны ликвидировать академическую задолженность</a:t>
            </a: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1600" b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. Образовательные организации, родители (законные представители) несовершеннолетнего обучающегося, обеспечивающие получение обучающимся общего образования в форме семейного образования, </a:t>
            </a:r>
            <a:r>
              <a:rPr lang="ru-RU" sz="1600" b="1" u="sng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обязаны создать условия</a:t>
            </a:r>
            <a:r>
              <a:rPr lang="ru-RU" sz="1600" b="1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 обучающемуся для ликвидации академической задолженности и </a:t>
            </a:r>
            <a:r>
              <a:rPr lang="ru-RU" sz="1600" b="1" u="sng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обеспечить контроль за своевременностью</a:t>
            </a:r>
            <a:r>
              <a:rPr lang="ru-RU" sz="1600" b="1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 ее ликвидации</a:t>
            </a:r>
            <a:r>
              <a:rPr lang="ru-RU" sz="1600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5. Обучающиеся, имеющие академическую задолженность, </a:t>
            </a:r>
            <a:r>
              <a:rPr lang="ru-RU" sz="1600" b="1" u="sng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вправе пройти промежуточную аттестацию по соответствующим учебному предмету, курсу, дисциплине (модулю) не более двух раз в сроки, определяемые организацией, осуществляющей образовательную деятельность</a:t>
            </a:r>
            <a:r>
              <a:rPr lang="ru-RU" sz="1600" u="sng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в пределах одного года с момента образования академической задолженности. В указанный период не включаются время болезни обучающегося, нахождение его в академическом отпуске или отпуске по беременности и родам.</a:t>
            </a:r>
          </a:p>
        </p:txBody>
      </p:sp>
    </p:spTree>
    <p:extLst>
      <p:ext uri="{BB962C8B-B14F-4D97-AF65-F5344CB8AC3E}">
        <p14:creationId xmlns:p14="http://schemas.microsoft.com/office/powerpoint/2010/main" val="194121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 Федеральный закон от 29 декабря 2012 г. N 273-ФЗ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B441-D152-4936-B362-56FD6262B078}"/>
              </a:ext>
            </a:extLst>
          </p:cNvPr>
          <p:cNvSpPr txBox="1"/>
          <p:nvPr/>
        </p:nvSpPr>
        <p:spPr>
          <a:xfrm>
            <a:off x="838200" y="2235889"/>
            <a:ext cx="11059509" cy="42473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1023620" indent="-566420" algn="ctr"/>
            <a:r>
              <a:rPr lang="ru-RU" sz="1800" b="1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Статья 58. Промежуточная аттестация обучающихся</a:t>
            </a:r>
          </a:p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6. Для проведения промежуточной аттестации </a:t>
            </a:r>
            <a:r>
              <a:rPr lang="ru-RU" sz="1800" dirty="0">
                <a:effectLst/>
                <a:highlight>
                  <a:srgbClr val="EEC9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во второй раз образовательной организацией создается комиссия.</a:t>
            </a:r>
          </a:p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7. Не допускается взимание платы с обучающихся за прохождение промежуточной аттестации.</a:t>
            </a:r>
          </a:p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8. Обучающиеся, не прошедшие промежуточной аттестации по уважительным причинам или имеющие академическую задолженность, </a:t>
            </a:r>
            <a:r>
              <a:rPr lang="ru-RU" sz="1800" b="1" dirty="0">
                <a:effectLst/>
                <a:highlight>
                  <a:srgbClr val="00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переводятся в следующий класс или на следующий курс условно.</a:t>
            </a:r>
            <a:endParaRPr lang="ru-RU" sz="1800" dirty="0"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9. Обучающиеся в образовательной организации по образовательным программам начального общего, основного общего и среднего общего образования, не ликвидировавшие в установленные сроки академической задолженности с момента ее образования, </a:t>
            </a:r>
            <a:r>
              <a:rPr lang="ru-RU" sz="1800" dirty="0"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по усмотрению их родителей (законных представителей) оставляются на повторное обучение</a:t>
            </a:r>
            <a:r>
              <a:rPr lang="ru-RU" sz="1800" b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>
                <a:effectLst/>
                <a:highlight>
                  <a:srgbClr val="00FFFF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переводятся на обучение по адаптированным образовательным программам в соответствии с рекомендациями психолого-медико-педагогической комиссии либо на обучение по индивидуальному учебному плану.</a:t>
            </a:r>
            <a:endParaRPr lang="ru-RU" sz="1800" dirty="0"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10. Обучающиеся по образовательным программам начального общего, основного общего и среднего общего образования </a:t>
            </a:r>
            <a:r>
              <a:rPr lang="ru-RU" sz="1800" b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в форме семейного образования,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не ликвидировавшие в установленные сроки академической задолженности, </a:t>
            </a:r>
            <a:r>
              <a:rPr lang="ru-RU" sz="1800" b="1" u="sng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продолжают получать образование в образовательной организации.</a:t>
            </a:r>
            <a:endParaRPr lang="ru-RU" sz="1800" u="sng" dirty="0">
              <a:solidFill>
                <a:srgbClr val="760E10"/>
              </a:solidFill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84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 Федеральный закон от 29 декабря 2012 г. N 273-ФЗ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B441-D152-4936-B362-56FD6262B078}"/>
              </a:ext>
            </a:extLst>
          </p:cNvPr>
          <p:cNvSpPr txBox="1"/>
          <p:nvPr/>
        </p:nvSpPr>
        <p:spPr>
          <a:xfrm>
            <a:off x="838200" y="1658997"/>
            <a:ext cx="11059509" cy="5016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indent="457200" algn="ctr"/>
            <a:r>
              <a:rPr lang="ru-RU" sz="1600" b="1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023620" indent="-566420" algn="ctr"/>
            <a:r>
              <a:rPr lang="ru-RU" sz="1600" b="1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Статья 59. Итоговая аттестация</a:t>
            </a:r>
          </a:p>
          <a:p>
            <a:pPr indent="457200" algn="just"/>
            <a:r>
              <a:rPr lang="ru-RU" sz="1600" u="sng" dirty="0">
                <a:solidFill>
                  <a:srgbClr val="0563C1"/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. Итоговая аттестация представляет собой форму оценки степени и уровня освоения обучающимися образовательной программы.</a:t>
            </a:r>
            <a:endParaRPr lang="ru-RU" sz="1600" dirty="0">
              <a:solidFill>
                <a:schemeClr val="bg2">
                  <a:lumMod val="10000"/>
                </a:schemeClr>
              </a:solidFill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2. Итоговая аттестация проводится на основе принципов объективности и независимости оценки качества подготовки обучающихся.</a:t>
            </a:r>
          </a:p>
          <a:p>
            <a:pPr indent="457200"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3. Итоговая аттестация, завершающая освоение основных образовательных программ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основного общего и среднего общего образования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, основных профессиональных образовательных программ, </a:t>
            </a:r>
            <a:r>
              <a:rPr lang="ru-RU" sz="1600" b="1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является обязательной и проводится в порядке и в форме, которые установлены образовательной организацией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если иное не установлено настоящим Федеральным законом.</a:t>
            </a:r>
            <a:endParaRPr lang="ru-RU" sz="1600" dirty="0">
              <a:solidFill>
                <a:schemeClr val="bg2">
                  <a:lumMod val="10000"/>
                </a:schemeClr>
              </a:solidFill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4. Итоговая аттестация, завершающая освоение имеющих государственную аккредитацию основных образовательных программ, является государственной итоговой аттестацией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. Государственная итоговая аттестация проводится государственными экзаменационными комиссиями в целях определения соответствия результатов освоения обучающимися основных образовательных программ соответствующим требованиям </a:t>
            </a:r>
            <a:r>
              <a:rPr lang="ru-RU" sz="1600" b="0" strike="noStrike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федерального государственного образовательного стандарта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или образовательного стандарта.</a:t>
            </a:r>
          </a:p>
          <a:p>
            <a:pPr indent="457200"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b="1" u="sng" dirty="0">
                <a:solidFill>
                  <a:srgbClr val="760E10"/>
                </a:solidFill>
                <a:effectLst/>
                <a:highlight>
                  <a:srgbClr val="FFFF00"/>
                </a:highlight>
                <a:latin typeface="Times New Roman CYR" panose="02020603050405020304" pitchFamily="18" charset="0"/>
                <a:ea typeface="Times New Roman" panose="02020603050405020304" pitchFamily="18" charset="0"/>
              </a:rPr>
              <a:t>К государственной итоговой аттестации допускается обучающийся, не имеющий академической задолженности</a:t>
            </a:r>
            <a:r>
              <a:rPr lang="ru-RU" sz="1600" b="1" dirty="0">
                <a:solidFill>
                  <a:srgbClr val="760E10"/>
                </a:solidFill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и в полном объеме выполнивший учебный план или индивидуальный учебный план, если иное не установлено порядком проведения государственной итоговой аттестации по соответствующим образовательным программам.</a:t>
            </a:r>
            <a:endParaRPr lang="ru-RU" sz="1600" dirty="0">
              <a:solidFill>
                <a:srgbClr val="760E10"/>
              </a:solidFill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6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1613647"/>
            <a:ext cx="11463130" cy="303878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Что определено в приказе Министерства просвещения РФ от 22 марта 2021 г. N 115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"Об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начального общего, основного общего и среднего общего образования»?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271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395"/>
            <a:ext cx="10515600" cy="634701"/>
          </a:xfrm>
          <a:solidFill>
            <a:srgbClr val="760E10">
              <a:alpha val="8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 24 по27 пункты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E4A41-133B-4C84-8EAC-05A065941B47}"/>
              </a:ext>
            </a:extLst>
          </p:cNvPr>
          <p:cNvSpPr/>
          <p:nvPr/>
        </p:nvSpPr>
        <p:spPr>
          <a:xfrm>
            <a:off x="366802" y="1188980"/>
            <a:ext cx="11458395" cy="581962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60E10"/>
                </a:solidFill>
              </a:rPr>
              <a:t>В первом</a:t>
            </a:r>
            <a:r>
              <a:rPr lang="ru-RU" dirty="0">
                <a:solidFill>
                  <a:srgbClr val="760E10"/>
                </a:solidFill>
              </a:rPr>
              <a:t> </a:t>
            </a:r>
            <a:r>
              <a:rPr lang="ru-RU" b="1" dirty="0">
                <a:solidFill>
                  <a:srgbClr val="760E10"/>
                </a:solidFill>
              </a:rPr>
              <a:t>классе обучение проводится без балльного оценивания знаний обучающихся и домашних заданий.</a:t>
            </a:r>
            <a:endParaRPr lang="ru-RU" dirty="0">
              <a:solidFill>
                <a:srgbClr val="760E10"/>
              </a:solidFill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25. Освоение общеобразовательной программы, в том числе отдельной части или всего объема учебного предмета, курса, дисциплины (модуля) общеобразовательной программы, сопровождается текущим контролем успеваемости и промежуточной аттестацией обучающихся</a:t>
            </a:r>
            <a:r>
              <a:rPr lang="ru-RU" baseline="300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. Формы, периодичность и порядок проведения текущего контроля успеваемости и промежуточной аттестации обучающихся </a:t>
            </a:r>
            <a:r>
              <a:rPr lang="ru-RU" b="1" dirty="0">
                <a:solidFill>
                  <a:srgbClr val="760E10"/>
                </a:solidFill>
              </a:rPr>
              <a:t>определяются Организацией самостоятельно</a:t>
            </a:r>
            <a:r>
              <a:rPr lang="ru-RU" b="1" baseline="30000" dirty="0">
                <a:solidFill>
                  <a:srgbClr val="760E10"/>
                </a:solidFill>
              </a:rPr>
              <a:t> </a:t>
            </a:r>
            <a:r>
              <a:rPr lang="ru-RU" dirty="0">
                <a:solidFill>
                  <a:srgbClr val="760E10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26. Освоение обучающимися образовательных программ основного общего и среднего общего образования завершается итоговой аттестацией, которая является обязательной</a:t>
            </a:r>
            <a:r>
              <a:rPr lang="ru-RU" baseline="300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Обучающиеся, освоившие в полном объеме соответствующую образовательную программу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учебного года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переводятся в следующий класс.</a:t>
            </a:r>
            <a:endParaRPr lang="ru-RU" dirty="0">
              <a:solidFill>
                <a:schemeClr val="tx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Обучающиеся,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не прошедшие промежуточной аттестации по уважительным причинам или имеющие академическую задолженность, переводятся в следующий класс условно</a:t>
            </a:r>
            <a:r>
              <a:rPr lang="ru-RU" baseline="300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 .</a:t>
            </a: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algn="ctr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Обучающиеся в Организации по общеобразовательным программам,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не ликвидировавшие в установленные сроки академической задолженности с момента ее образования, по усмотрению их родителей (законных представителей), оставляются на повторное обучение, переводятся на обучение по адаптированным общеобразовательным программам в соответствии с рекомендациями психолого-медико-педагогической комиссии либо на обучение по индивидуальному учебному плану.</a:t>
            </a:r>
            <a:endParaRPr lang="ru-RU" dirty="0">
              <a:solidFill>
                <a:schemeClr val="tx2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2391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328530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Что определено в ФГОС НОО, ООО и СОО?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56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8373"/>
          </a:xfrm>
          <a:solidFill>
            <a:srgbClr val="760E10">
              <a:alpha val="8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Система оценки достижения планируемых результатов освоения программы начального общего образования должна: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E88956-A31F-467A-ACFD-01CE1BAAEB15}"/>
              </a:ext>
            </a:extLst>
          </p:cNvPr>
          <p:cNvSpPr/>
          <p:nvPr/>
        </p:nvSpPr>
        <p:spPr>
          <a:xfrm>
            <a:off x="3288271" y="1038371"/>
            <a:ext cx="4746171" cy="407655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ФГОС НОО (п. 30.3)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E4A41-133B-4C84-8EAC-05A065941B47}"/>
              </a:ext>
            </a:extLst>
          </p:cNvPr>
          <p:cNvSpPr/>
          <p:nvPr/>
        </p:nvSpPr>
        <p:spPr>
          <a:xfrm>
            <a:off x="181379" y="1446027"/>
            <a:ext cx="11458395" cy="5411973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760E10"/>
              </a:solidFill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отражать </a:t>
            </a:r>
            <a:r>
              <a:rPr lang="ru-RU" sz="1600" b="1" u="sng" dirty="0">
                <a:solidFill>
                  <a:srgbClr val="760E10"/>
                </a:solidFill>
              </a:rPr>
              <a:t>содержание и критерии оценки, формы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представления результатов оценочной деятельности;</a:t>
            </a:r>
          </a:p>
          <a:p>
            <a:pPr algn="ctr"/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ориентировать образовательную деятельность на личностное развитие и воспитание обучающихся, достижение планируемых результатов освоения учебных предметов, учебных курсов (в том числе внеурочной деятельности), учебных модулей и формирование универсальных учебных действий у обучающихся</a:t>
            </a:r>
          </a:p>
          <a:p>
            <a:pPr algn="ctr"/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обеспечивать комплексный подход к оценке результатов освоения программы начального общего образования, позволяющий осуществлять оценку предметных и метапредметных результатов</a:t>
            </a:r>
          </a:p>
          <a:p>
            <a:pPr algn="ctr"/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предусматривать оценку динамики учебных достижений обучающихся;</a:t>
            </a:r>
          </a:p>
          <a:p>
            <a:pPr algn="ctr"/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обеспечивать возможность получения объективной информации о качестве подготовки обучающихся в интересах всех участников образовательных отношений</a:t>
            </a:r>
          </a:p>
          <a:p>
            <a:pPr algn="ctr"/>
            <a:r>
              <a:rPr lang="ru-RU" sz="1600" b="1" dirty="0">
                <a:solidFill>
                  <a:srgbClr val="203864"/>
                </a:solidFill>
              </a:rPr>
              <a:t>	</a:t>
            </a:r>
          </a:p>
          <a:p>
            <a:pPr algn="ctr"/>
            <a:endParaRPr lang="ru-RU" sz="1100" b="1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31"/>
            <a:ext cx="10515600" cy="828339"/>
          </a:xfrm>
          <a:solidFill>
            <a:srgbClr val="760E10">
              <a:alpha val="8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Система оценки достижения планируемых результатов освоения программы начального общего образования должна: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E88956-A31F-467A-ACFD-01CE1BAAEB15}"/>
              </a:ext>
            </a:extLst>
          </p:cNvPr>
          <p:cNvSpPr/>
          <p:nvPr/>
        </p:nvSpPr>
        <p:spPr>
          <a:xfrm>
            <a:off x="3374333" y="871370"/>
            <a:ext cx="4746171" cy="407655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ФГОС ООО (п. 31.3)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E4A41-133B-4C84-8EAC-05A065941B47}"/>
              </a:ext>
            </a:extLst>
          </p:cNvPr>
          <p:cNvSpPr/>
          <p:nvPr/>
        </p:nvSpPr>
        <p:spPr>
          <a:xfrm>
            <a:off x="181379" y="1279025"/>
            <a:ext cx="11458395" cy="567041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760E10"/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отражать содержание и критерии оценки, формы представления результатов оценочной деятельности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обеспечивать комплексный подход к оценке результатов освоения программы основного общего образования, позволяющий осуществлять оценку предметных и метапредметных результатов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предусматривать оценку и учет результатов использования разнообразных методов и форм обучения, взаимно дополняющих друг друга, в том числе проектов, практических, командных, исследовательских, творческих работ, самоанализа и самооценки, </a:t>
            </a:r>
            <a:r>
              <a:rPr lang="ru-RU" sz="1400" b="1" dirty="0" err="1">
                <a:solidFill>
                  <a:schemeClr val="tx2">
                    <a:lumMod val="50000"/>
                  </a:schemeClr>
                </a:solidFill>
              </a:rPr>
              <a:t>взаимооценки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, наблюдения, испытаний (тестов), динамических показателей освоения навыков и знаний, в том числе формируемых с использованием цифровых технологий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предусматривать оценку динамики учебных достижений обучающихся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обеспечивать возможность получения объективной информации о качестве подготовки обучающихся в интересах всех участников образовательных отношений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Система оценки достижения планируемых результатов освоения программы основного общего образования, в том числе адаптированной, </a:t>
            </a:r>
            <a:r>
              <a:rPr lang="ru-RU" sz="1400" b="1" u="sng" dirty="0">
                <a:solidFill>
                  <a:srgbClr val="760E10"/>
                </a:solidFill>
              </a:rPr>
              <a:t>должна включать описание организации и содержания: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промежуточной аттестации обучающихся в рамках урочной и </a:t>
            </a:r>
            <a:r>
              <a:rPr lang="ru-RU" sz="1400" b="1" u="sng" dirty="0">
                <a:solidFill>
                  <a:srgbClr val="760E10"/>
                </a:solidFill>
              </a:rPr>
              <a:t>внеурочной деятельности</a:t>
            </a: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оценки проектной деятельности обучающихся !!!!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В системе оценки достижения планируемых результатов освоения программы основного общего образования обучающимися с ОВЗ предусматривается создание специальных условий проведения текущего контроля успеваемости и промежуточной аттестации в соответствии с учетом здоровья обучающихся с ОВЗ, их особыми образовательными потребностями.</a:t>
            </a:r>
          </a:p>
          <a:p>
            <a:pPr algn="ctr"/>
            <a:r>
              <a:rPr lang="ru-RU" sz="1400" b="1" dirty="0">
                <a:solidFill>
                  <a:srgbClr val="203864"/>
                </a:solidFill>
              </a:rPr>
              <a:t>	</a:t>
            </a:r>
          </a:p>
          <a:p>
            <a:pPr algn="ctr"/>
            <a:endParaRPr lang="ru-RU" sz="1100" b="1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31"/>
            <a:ext cx="10515600" cy="828339"/>
          </a:xfrm>
          <a:solidFill>
            <a:srgbClr val="760E10">
              <a:alpha val="8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Система оценки достижения планируемых результатов освоения программы начального общего образования должна: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E88956-A31F-467A-ACFD-01CE1BAAEB15}"/>
              </a:ext>
            </a:extLst>
          </p:cNvPr>
          <p:cNvSpPr/>
          <p:nvPr/>
        </p:nvSpPr>
        <p:spPr>
          <a:xfrm>
            <a:off x="3374333" y="871370"/>
            <a:ext cx="4746171" cy="407655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ФГОС ООО (п. 18.1.3)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E4A41-133B-4C84-8EAC-05A065941B47}"/>
              </a:ext>
            </a:extLst>
          </p:cNvPr>
          <p:cNvSpPr/>
          <p:nvPr/>
        </p:nvSpPr>
        <p:spPr>
          <a:xfrm>
            <a:off x="181379" y="1279025"/>
            <a:ext cx="11458395" cy="567041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rgbClr val="760E10"/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1) закреплять основные направления и цели оценочной деятельности, ориентированной на управление качеством образования, описывать объект и содержание оценки, критерии, процедуры и состав инструментария оценивания, формы представления результатов, условия и границы применения системы оценки;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2) ориентировать образовательную деятельность на реализацию требований к результатам освоения основной образовательной программы;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3) обеспечивать комплексный подход к оценке результатов освоения основной образовательной программы, позволяющий вести оценку предметных, метапредметных и личностных результатов;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4) обеспечивать оценку динамики индивидуальных достижений обучающихся в процессе освоения основной общеобразовательной программы;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5) предусматривать использование разнообразных методов и форм, взаимно дополняющих друг друга (таких как стандартизированные письменные и устные работы, проекты, конкурсы, практические работы, творческие работы, самоанализ и самооценка, наблюдения, испытания (тесты) и иное);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6) позволять использовать результаты итоговой оценки выпускников, характеризующие уровень достижения планируемых результатов освоения основной образовательной программы, при оценке деятельности организации, осуществляющей образовательную деятельность, педагогических работников.</a:t>
            </a:r>
          </a:p>
          <a:p>
            <a:pPr algn="ctr"/>
            <a:endParaRPr lang="ru-RU" sz="1400" b="1" dirty="0">
              <a:solidFill>
                <a:srgbClr val="760E10"/>
              </a:solidFill>
            </a:endParaRP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Система оценки достижения планируемых результатов освоения основной образовательной программы </a:t>
            </a:r>
            <a:r>
              <a:rPr lang="ru-RU" sz="1400" b="1" u="sng" dirty="0">
                <a:solidFill>
                  <a:srgbClr val="760E10"/>
                </a:solidFill>
                <a:highlight>
                  <a:srgbClr val="FFFF00"/>
                </a:highlight>
              </a:rPr>
              <a:t>должна включать описание</a:t>
            </a:r>
            <a:r>
              <a:rPr lang="ru-RU" sz="1400" b="1" dirty="0">
                <a:solidFill>
                  <a:srgbClr val="760E10"/>
                </a:solidFill>
              </a:rPr>
              <a:t>:</a:t>
            </a:r>
          </a:p>
          <a:p>
            <a:pPr algn="ctr"/>
            <a:endParaRPr lang="ru-RU" sz="1400" b="1" dirty="0">
              <a:solidFill>
                <a:srgbClr val="760E10"/>
              </a:solidFill>
            </a:endParaRPr>
          </a:p>
          <a:p>
            <a:pPr marL="342900" indent="-342900" algn="ctr">
              <a:buAutoNum type="arabicParenR"/>
            </a:pPr>
            <a:r>
              <a:rPr lang="ru-RU" sz="1400" b="1" dirty="0">
                <a:solidFill>
                  <a:srgbClr val="760E10"/>
                </a:solidFill>
                <a:highlight>
                  <a:srgbClr val="FFFF00"/>
                </a:highlight>
              </a:rPr>
              <a:t>организации и форм представления и учета результатов промежуточной аттестации обучающихся в рамках урочной и внеурочной деятельности</a:t>
            </a:r>
          </a:p>
          <a:p>
            <a:pPr algn="ctr"/>
            <a:r>
              <a:rPr lang="ru-RU" sz="1400" b="1" dirty="0">
                <a:solidFill>
                  <a:srgbClr val="760E10"/>
                </a:solidFill>
                <a:highlight>
                  <a:srgbClr val="FFFF00"/>
                </a:highlight>
              </a:rPr>
              <a:t>2) организации, содержания и критериев оценки результатов по учебным предметам, выносимым на государственную итоговую аттестацию</a:t>
            </a:r>
          </a:p>
          <a:p>
            <a:pPr algn="ctr"/>
            <a:r>
              <a:rPr lang="ru-RU" sz="1400" b="1" dirty="0">
                <a:solidFill>
                  <a:srgbClr val="760E10"/>
                </a:solidFill>
                <a:highlight>
                  <a:srgbClr val="FFFF00"/>
                </a:highlight>
              </a:rPr>
              <a:t>3) организации, критериев оценки и форм представления и учета результатов оценки учебно-исследовательской и проектной деятельности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38480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Нормативные требования и методические рекомендации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1059510" cy="4667250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endParaRPr lang="ru-RU" sz="4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1. Федеральный закон от 29 декабря 2012 г. N 273-ФЗ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«Об образовании в Российской Федерации» (ст. 12, 28, 30, 34, 58, 59)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2. Постановление Правительства Российской Федерации от 30 апреля 2024 г. N 556 «Об утверждении перечня мероприятий по оценке качества образования и Правил проведения мероприятий по оценке качества образования»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3. Приказ Министерства просвещения РФ от 31 мая 2021 г. N 286 «Об утверждении федерального государственного образовательного стандарта начального общего образования» (с изменениями и дополнениями)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4. Приказ Министерства просвещения РФ от 31 мая 2021 г. N 287 "Об утверждении федерального государственного образовательного стандарта основного общего образования» (с изменениями и дополнениями)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5. Приказ Министерства образования и науки РФ от 17 мая 2012 г. N 413 «Об утверждении федерального государственного образовательного стандарта среднего общего образования» (с изменениями и дополнениями)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2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328530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Что определено в ФООП НОО, ООО и СОО?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30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73572"/>
            <a:ext cx="11463130" cy="1834600"/>
          </a:xfrm>
          <a:solidFill>
            <a:schemeClr val="bg1">
              <a:lumMod val="85000"/>
              <a:alpha val="92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760E10"/>
                </a:solidFill>
                <a:latin typeface="+mn-lt"/>
              </a:rPr>
              <a:t>Система оценки достижения планируемых результатов по общеобразовательным программам — </a:t>
            </a: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это совокупность принципов, подходов, процедур, методов и инструментов, направленных на измерение и анализ уровня достижения учащимися результатов, предусмотренных образовательными стандартами и программами</a:t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730B9A3-EE49-4FD7-A030-2636365A5C70}"/>
              </a:ext>
            </a:extLst>
          </p:cNvPr>
          <p:cNvSpPr/>
          <p:nvPr/>
        </p:nvSpPr>
        <p:spPr>
          <a:xfrm>
            <a:off x="434561" y="2252133"/>
            <a:ext cx="2591415" cy="2343868"/>
          </a:xfrm>
          <a:prstGeom prst="roundRect">
            <a:avLst/>
          </a:prstGeom>
          <a:solidFill>
            <a:srgbClr val="760E1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Структура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4CD9B9-544A-4DA4-BC38-1377BBFB54E0}"/>
              </a:ext>
            </a:extLst>
          </p:cNvPr>
          <p:cNvSpPr/>
          <p:nvPr/>
        </p:nvSpPr>
        <p:spPr>
          <a:xfrm>
            <a:off x="3846816" y="1958488"/>
            <a:ext cx="7910623" cy="201515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760E10"/>
                </a:solidFill>
              </a:rPr>
              <a:t>Внутренняя оценка:</a:t>
            </a:r>
          </a:p>
          <a:p>
            <a:pPr algn="ctr"/>
            <a:r>
              <a:rPr lang="ru-RU" sz="1400" b="1" dirty="0"/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стартовую диагностику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текущую и тематическую оценку</a:t>
            </a: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итоговую оценку</a:t>
            </a: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промежуточную аттестацию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психолого-педагогическое наблюдение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внутренний мониторинг образовательных достижений обучающихся</a:t>
            </a:r>
          </a:p>
          <a:p>
            <a:pPr algn="ctr"/>
            <a:endParaRPr lang="ru-RU" b="1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144476-100D-41E5-9FDC-9A0275C58F19}"/>
              </a:ext>
            </a:extLst>
          </p:cNvPr>
          <p:cNvSpPr/>
          <p:nvPr/>
        </p:nvSpPr>
        <p:spPr>
          <a:xfrm>
            <a:off x="3846816" y="4163209"/>
            <a:ext cx="7910623" cy="262121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760E10"/>
              </a:solidFill>
            </a:endParaRPr>
          </a:p>
          <a:p>
            <a:pPr algn="ctr"/>
            <a:endParaRPr lang="ru-RU" b="1" dirty="0">
              <a:solidFill>
                <a:srgbClr val="760E10"/>
              </a:solidFill>
            </a:endParaRPr>
          </a:p>
          <a:p>
            <a:pPr algn="ctr"/>
            <a:r>
              <a:rPr lang="ru-RU" b="1" dirty="0">
                <a:solidFill>
                  <a:srgbClr val="760E10"/>
                </a:solidFill>
              </a:rPr>
              <a:t>Внешняя оценка: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независимую оценку качества подготовки обучающихся 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итоговую аттестацию 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национальные сопоставительные исследования качества общего образования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 всероссийские проверочные работы в образовательных организациях, осуществляющих образовательную деятельность по основным общеобразовательным программам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международные сопоставительные исследования качества общего образования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rgbClr val="760E10"/>
              </a:solidFill>
            </a:endParaRPr>
          </a:p>
        </p:txBody>
      </p:sp>
      <p:sp>
        <p:nvSpPr>
          <p:cNvPr id="30" name="Левая фигурная скобка 29">
            <a:extLst>
              <a:ext uri="{FF2B5EF4-FFF2-40B4-BE49-F238E27FC236}">
                <a16:creationId xmlns:a16="http://schemas.microsoft.com/office/drawing/2014/main" id="{E9B8CE8F-AB0F-488C-BDEB-F88E2E744A9A}"/>
              </a:ext>
            </a:extLst>
          </p:cNvPr>
          <p:cNvSpPr/>
          <p:nvPr/>
        </p:nvSpPr>
        <p:spPr>
          <a:xfrm>
            <a:off x="3319469" y="2081903"/>
            <a:ext cx="155251" cy="4392555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2E639-7B43-4386-BC94-AFC95D688F00}"/>
              </a:ext>
            </a:extLst>
          </p:cNvPr>
          <p:cNvSpPr txBox="1"/>
          <p:nvPr/>
        </p:nvSpPr>
        <p:spPr>
          <a:xfrm>
            <a:off x="583603" y="4769732"/>
            <a:ext cx="25914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пределено в Постановлении Правительства Российской Федерации от 30 апреля 2024 г. N 556 «Об утверждении перечня мероприятий по оценке качества образования и Правил проведения мероприятий по оценке качества образования»</a:t>
            </a:r>
          </a:p>
          <a:p>
            <a:pPr algn="ctr"/>
            <a:r>
              <a:rPr lang="ru-RU" sz="1200" b="1" dirty="0">
                <a:solidFill>
                  <a:srgbClr val="760E10"/>
                </a:solidFill>
              </a:rPr>
              <a:t>(актуализировать ООП)</a:t>
            </a:r>
            <a:endParaRPr lang="ru-RU" sz="1200" dirty="0">
              <a:solidFill>
                <a:srgbClr val="760E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387E7-42A4-43F2-8C5E-527FBA066F26}"/>
              </a:ext>
            </a:extLst>
          </p:cNvPr>
          <p:cNvSpPr txBox="1"/>
          <p:nvPr/>
        </p:nvSpPr>
        <p:spPr>
          <a:xfrm>
            <a:off x="503179" y="346094"/>
            <a:ext cx="4964567" cy="923330"/>
          </a:xfrm>
          <a:prstGeom prst="rect">
            <a:avLst/>
          </a:prstGeom>
          <a:solidFill>
            <a:srgbClr val="760E1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«Об образовании в Российской Федерации» от 29.12.2012 № 273-ФЗ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B9973-68F1-4DB9-903D-A5A9DBED0337}"/>
              </a:ext>
            </a:extLst>
          </p:cNvPr>
          <p:cNvSpPr txBox="1"/>
          <p:nvPr/>
        </p:nvSpPr>
        <p:spPr>
          <a:xfrm>
            <a:off x="6085489" y="346094"/>
            <a:ext cx="4908332" cy="923330"/>
          </a:xfrm>
          <a:prstGeom prst="rect">
            <a:avLst/>
          </a:prstGeom>
          <a:solidFill>
            <a:srgbClr val="760E1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ФООП, метод рекомендации по оцениванию предметных результатов 2023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1370A-2940-42F2-BCBA-28155BC88E00}"/>
              </a:ext>
            </a:extLst>
          </p:cNvPr>
          <p:cNvSpPr txBox="1"/>
          <p:nvPr/>
        </p:nvSpPr>
        <p:spPr>
          <a:xfrm>
            <a:off x="748459" y="1559610"/>
            <a:ext cx="3142593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  <a:cs typeface="Arial" panose="020B0604020202020204" pitchFamily="34" charset="0"/>
              </a:rPr>
              <a:t>Текущий контроль успеваемости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  <a:cs typeface="Arial" panose="020B0604020202020204" pitchFamily="34" charset="0"/>
              </a:rPr>
              <a:t>( п. 10 ч.3 ст. 28)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 в соответствии с ЛНА ОО)</a:t>
            </a:r>
          </a:p>
          <a:p>
            <a:r>
              <a:rPr lang="ru-RU" sz="16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FB0F9-89E6-411D-919B-3FF3C56C6977}"/>
              </a:ext>
            </a:extLst>
          </p:cNvPr>
          <p:cNvSpPr txBox="1"/>
          <p:nvPr/>
        </p:nvSpPr>
        <p:spPr>
          <a:xfrm>
            <a:off x="6058479" y="1422943"/>
            <a:ext cx="5444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Стартовая диагностика (в начале уч. года или изучения программы)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F55C0-5ADA-46B4-8533-1769C0C600A5}"/>
              </a:ext>
            </a:extLst>
          </p:cNvPr>
          <p:cNvSpPr txBox="1"/>
          <p:nvPr/>
        </p:nvSpPr>
        <p:spPr>
          <a:xfrm>
            <a:off x="6095999" y="2023107"/>
            <a:ext cx="47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оценивание (на каждом уроке)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8F79B-8D0F-46D1-8852-F03CA5E8BF9B}"/>
              </a:ext>
            </a:extLst>
          </p:cNvPr>
          <p:cNvSpPr txBox="1"/>
          <p:nvPr/>
        </p:nvSpPr>
        <p:spPr>
          <a:xfrm>
            <a:off x="6058479" y="2441703"/>
            <a:ext cx="57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оценивание ( в конце раздела/ темы)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5F26F-18E2-4E54-9459-AABF5E0070F3}"/>
              </a:ext>
            </a:extLst>
          </p:cNvPr>
          <p:cNvSpPr txBox="1"/>
          <p:nvPr/>
        </p:nvSpPr>
        <p:spPr>
          <a:xfrm>
            <a:off x="6271125" y="2992603"/>
            <a:ext cx="47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Итоговое оценивание (в конце уч. года</a:t>
            </a:r>
            <a:r>
              <a:rPr lang="ru-RU" b="1" strike="sngStrike" dirty="0">
                <a:solidFill>
                  <a:srgbClr val="760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6BFEC-972F-4733-925A-CDB3388A8622}"/>
              </a:ext>
            </a:extLst>
          </p:cNvPr>
          <p:cNvSpPr txBox="1"/>
          <p:nvPr/>
        </p:nvSpPr>
        <p:spPr>
          <a:xfrm>
            <a:off x="748459" y="2927014"/>
            <a:ext cx="3142592" cy="14157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</a:rPr>
              <a:t>Промежуточная аттестация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(ст. 58 )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(в соответствии с ЛНА ОО)</a:t>
            </a:r>
          </a:p>
          <a:p>
            <a:pPr algn="ctr"/>
            <a:endParaRPr lang="ru-RU" sz="2000" b="1" dirty="0">
              <a:solidFill>
                <a:srgbClr val="760E10"/>
              </a:solidFill>
            </a:endParaRP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83042-3D24-4AE7-A5E0-C6AB58F50CCE}"/>
              </a:ext>
            </a:extLst>
          </p:cNvPr>
          <p:cNvSpPr txBox="1"/>
          <p:nvPr/>
        </p:nvSpPr>
        <p:spPr>
          <a:xfrm>
            <a:off x="5589443" y="4051804"/>
            <a:ext cx="6119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</a:rPr>
              <a:t>в конце 4, 9, 11 классов по предметам, которые не выносятся на ГИА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F4CF-E3BF-4C86-ABBA-3FB456EB3E2E}"/>
              </a:ext>
            </a:extLst>
          </p:cNvPr>
          <p:cNvSpPr txBox="1"/>
          <p:nvPr/>
        </p:nvSpPr>
        <p:spPr>
          <a:xfrm>
            <a:off x="748459" y="4770753"/>
            <a:ext cx="3142592" cy="20005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</a:rPr>
              <a:t>Итоговая аттестация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(ст. 59)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(в соответствии с федеральным порядком и ЛНА ОО)</a:t>
            </a:r>
          </a:p>
          <a:p>
            <a:pPr algn="ctr"/>
            <a:endParaRPr lang="ru-RU" sz="2000" b="1" dirty="0">
              <a:solidFill>
                <a:srgbClr val="760E10"/>
              </a:solidFill>
            </a:endParaRPr>
          </a:p>
          <a:p>
            <a:pPr algn="ctr"/>
            <a:endParaRPr lang="ru-RU" sz="2000" b="1" dirty="0">
              <a:solidFill>
                <a:srgbClr val="760E10"/>
              </a:solidFill>
            </a:endParaRPr>
          </a:p>
          <a:p>
            <a:pPr algn="ctr"/>
            <a:r>
              <a:rPr lang="ru-RU" sz="20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1FB-4C53-4680-BF35-831B798B0827}"/>
              </a:ext>
            </a:extLst>
          </p:cNvPr>
          <p:cNvSpPr txBox="1"/>
          <p:nvPr/>
        </p:nvSpPr>
        <p:spPr>
          <a:xfrm>
            <a:off x="5467746" y="5170863"/>
            <a:ext cx="624099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</a:rPr>
              <a:t> </a:t>
            </a:r>
            <a:r>
              <a:rPr lang="ru-RU" b="1" strike="sngStrike" dirty="0">
                <a:solidFill>
                  <a:srgbClr val="760E10"/>
                </a:solidFill>
              </a:rPr>
              <a:t>итоговая оценка в 4 класса- в соответствии с ФООП НОО</a:t>
            </a:r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9, 11 классе</a:t>
            </a:r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( в соответствии с утвержденным порядком проведения ГИА по образовательным программам)</a:t>
            </a:r>
          </a:p>
        </p:txBody>
      </p: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3F08E4F3-E0C0-460D-ABE7-6EA99FF5B71E}"/>
              </a:ext>
            </a:extLst>
          </p:cNvPr>
          <p:cNvSpPr/>
          <p:nvPr/>
        </p:nvSpPr>
        <p:spPr>
          <a:xfrm>
            <a:off x="5356908" y="1559610"/>
            <a:ext cx="246853" cy="1733186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Левая фигурная скобка 16">
            <a:extLst>
              <a:ext uri="{FF2B5EF4-FFF2-40B4-BE49-F238E27FC236}">
                <a16:creationId xmlns:a16="http://schemas.microsoft.com/office/drawing/2014/main" id="{1010032E-4E73-4250-A8EA-7069C2194AEC}"/>
              </a:ext>
            </a:extLst>
          </p:cNvPr>
          <p:cNvSpPr/>
          <p:nvPr/>
        </p:nvSpPr>
        <p:spPr>
          <a:xfrm>
            <a:off x="5388155" y="3686471"/>
            <a:ext cx="246853" cy="1111112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Левая фигурная скобка 17">
            <a:extLst>
              <a:ext uri="{FF2B5EF4-FFF2-40B4-BE49-F238E27FC236}">
                <a16:creationId xmlns:a16="http://schemas.microsoft.com/office/drawing/2014/main" id="{90C29791-A61A-45B3-999F-044C07F6B3C1}"/>
              </a:ext>
            </a:extLst>
          </p:cNvPr>
          <p:cNvSpPr/>
          <p:nvPr/>
        </p:nvSpPr>
        <p:spPr>
          <a:xfrm flipV="1">
            <a:off x="5388155" y="5312438"/>
            <a:ext cx="246853" cy="11381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041D7-D664-4D73-AAA3-54CBB829A7C4}"/>
              </a:ext>
            </a:extLst>
          </p:cNvPr>
          <p:cNvSpPr txBox="1"/>
          <p:nvPr/>
        </p:nvSpPr>
        <p:spPr>
          <a:xfrm>
            <a:off x="1" y="6273226"/>
            <a:ext cx="153834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  <a:cs typeface="Arial" panose="020B0604020202020204" pitchFamily="34" charset="0"/>
              </a:rPr>
              <a:t>Вариант 1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b="1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9419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0" grpId="0" animBg="1"/>
      <p:bldP spid="11" grpId="0"/>
      <p:bldP spid="12" grpId="0" animBg="1"/>
      <p:bldP spid="14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B387E7-42A4-43F2-8C5E-527FBA066F26}"/>
              </a:ext>
            </a:extLst>
          </p:cNvPr>
          <p:cNvSpPr txBox="1"/>
          <p:nvPr/>
        </p:nvSpPr>
        <p:spPr>
          <a:xfrm>
            <a:off x="503179" y="346094"/>
            <a:ext cx="4964567" cy="923330"/>
          </a:xfrm>
          <a:prstGeom prst="rect">
            <a:avLst/>
          </a:prstGeom>
          <a:solidFill>
            <a:srgbClr val="760E1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«Об образовании в Российской Федерации» от 29.12.2012 № 273-ФЗ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8B9973-68F1-4DB9-903D-A5A9DBED0337}"/>
              </a:ext>
            </a:extLst>
          </p:cNvPr>
          <p:cNvSpPr txBox="1"/>
          <p:nvPr/>
        </p:nvSpPr>
        <p:spPr>
          <a:xfrm>
            <a:off x="6085489" y="346094"/>
            <a:ext cx="4908332" cy="923330"/>
          </a:xfrm>
          <a:prstGeom prst="rect">
            <a:avLst/>
          </a:prstGeom>
          <a:solidFill>
            <a:srgbClr val="760E1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ФООП, метод рекомендации по оцениванию предметных результатов 2023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1370A-2940-42F2-BCBA-28155BC88E00}"/>
              </a:ext>
            </a:extLst>
          </p:cNvPr>
          <p:cNvSpPr txBox="1"/>
          <p:nvPr/>
        </p:nvSpPr>
        <p:spPr>
          <a:xfrm>
            <a:off x="651641" y="2054810"/>
            <a:ext cx="314259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  <a:cs typeface="Arial" panose="020B0604020202020204" pitchFamily="34" charset="0"/>
              </a:rPr>
              <a:t>Текущий контроль успеваемости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  <a:cs typeface="Arial" panose="020B0604020202020204" pitchFamily="34" charset="0"/>
              </a:rPr>
              <a:t>( п. 10 ч.3 ст. 28)</a:t>
            </a:r>
          </a:p>
          <a:p>
            <a:r>
              <a:rPr lang="ru-RU" sz="16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FB0F9-89E6-411D-919B-3FF3C56C6977}"/>
              </a:ext>
            </a:extLst>
          </p:cNvPr>
          <p:cNvSpPr txBox="1"/>
          <p:nvPr/>
        </p:nvSpPr>
        <p:spPr>
          <a:xfrm>
            <a:off x="6095999" y="1735656"/>
            <a:ext cx="544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Стартовая диагностика (в начале уч. года)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F55C0-5ADA-46B4-8533-1769C0C600A5}"/>
              </a:ext>
            </a:extLst>
          </p:cNvPr>
          <p:cNvSpPr txBox="1"/>
          <p:nvPr/>
        </p:nvSpPr>
        <p:spPr>
          <a:xfrm>
            <a:off x="6096000" y="2104988"/>
            <a:ext cx="47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760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Текущее оценивание (на каждом уроке)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8F79B-8D0F-46D1-8852-F03CA5E8BF9B}"/>
              </a:ext>
            </a:extLst>
          </p:cNvPr>
          <p:cNvSpPr txBox="1"/>
          <p:nvPr/>
        </p:nvSpPr>
        <p:spPr>
          <a:xfrm>
            <a:off x="6085489" y="2504265"/>
            <a:ext cx="574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Тематическое оценивание ( в конце раздела/ темы, четвертей/триместров)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5F26F-18E2-4E54-9459-AABF5E0070F3}"/>
              </a:ext>
            </a:extLst>
          </p:cNvPr>
          <p:cNvSpPr txBox="1"/>
          <p:nvPr/>
        </p:nvSpPr>
        <p:spPr>
          <a:xfrm>
            <a:off x="6095999" y="3047202"/>
            <a:ext cx="475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trike="sngStrike" dirty="0">
                <a:solidFill>
                  <a:srgbClr val="760E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Итоговое оценивание (в конце уч. года)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6BFEC-972F-4733-925A-CDB3388A8622}"/>
              </a:ext>
            </a:extLst>
          </p:cNvPr>
          <p:cNvSpPr txBox="1"/>
          <p:nvPr/>
        </p:nvSpPr>
        <p:spPr>
          <a:xfrm>
            <a:off x="651641" y="3504921"/>
            <a:ext cx="3142592" cy="12926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60E10"/>
                </a:solidFill>
              </a:rPr>
              <a:t>Промежуточная аттестация</a:t>
            </a:r>
          </a:p>
          <a:p>
            <a:pPr algn="ctr"/>
            <a:r>
              <a:rPr lang="ru-RU" sz="2000" b="1" dirty="0">
                <a:solidFill>
                  <a:srgbClr val="760E10"/>
                </a:solidFill>
              </a:rPr>
              <a:t>(ст. 58 )</a:t>
            </a:r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83042-3D24-4AE7-A5E0-C6AB58F50CCE}"/>
              </a:ext>
            </a:extLst>
          </p:cNvPr>
          <p:cNvSpPr txBox="1"/>
          <p:nvPr/>
        </p:nvSpPr>
        <p:spPr>
          <a:xfrm>
            <a:off x="5669034" y="3755923"/>
            <a:ext cx="6119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</a:rPr>
              <a:t>в конце каждого учебного года, начиная со 2 класса</a:t>
            </a:r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(проводится на основе результатов накопленной оценки и результатов выполнения </a:t>
            </a:r>
            <a:r>
              <a:rPr lang="ru-RU" b="1" dirty="0">
                <a:solidFill>
                  <a:srgbClr val="760E10"/>
                </a:solidFill>
              </a:rPr>
              <a:t>итоговой контрольной работы </a:t>
            </a:r>
            <a:r>
              <a:rPr lang="ru-RU" b="1" dirty="0">
                <a:solidFill>
                  <a:srgbClr val="203864"/>
                </a:solidFill>
              </a:rPr>
              <a:t>и фиксируется в классном журнале)</a:t>
            </a:r>
          </a:p>
          <a:p>
            <a:pPr algn="ctr"/>
            <a:endParaRPr lang="ru-RU" b="1" dirty="0">
              <a:solidFill>
                <a:srgbClr val="20386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EF4CF-E3BF-4C86-ABBA-3FB456EB3E2E}"/>
              </a:ext>
            </a:extLst>
          </p:cNvPr>
          <p:cNvSpPr txBox="1"/>
          <p:nvPr/>
        </p:nvSpPr>
        <p:spPr>
          <a:xfrm>
            <a:off x="651641" y="5416697"/>
            <a:ext cx="3142592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60E10"/>
                </a:solidFill>
              </a:rPr>
              <a:t>Итоговая аттестация</a:t>
            </a:r>
          </a:p>
          <a:p>
            <a:pPr algn="ctr"/>
            <a:r>
              <a:rPr lang="ru-RU" sz="2000" b="1" dirty="0">
                <a:solidFill>
                  <a:srgbClr val="760E10"/>
                </a:solidFill>
              </a:rPr>
              <a:t>(ст. </a:t>
            </a:r>
            <a:r>
              <a:rPr lang="ru-RU" sz="2000" b="1">
                <a:solidFill>
                  <a:srgbClr val="760E10"/>
                </a:solidFill>
              </a:rPr>
              <a:t>59)</a:t>
            </a:r>
            <a:endParaRPr lang="ru-RU" sz="2000" b="1" dirty="0">
              <a:solidFill>
                <a:srgbClr val="760E10"/>
              </a:solidFill>
            </a:endParaRPr>
          </a:p>
          <a:p>
            <a:pPr algn="ctr"/>
            <a:r>
              <a:rPr lang="ru-RU" sz="20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C51FB-4C53-4680-BF35-831B798B0827}"/>
              </a:ext>
            </a:extLst>
          </p:cNvPr>
          <p:cNvSpPr txBox="1"/>
          <p:nvPr/>
        </p:nvSpPr>
        <p:spPr>
          <a:xfrm>
            <a:off x="5467746" y="5170863"/>
            <a:ext cx="624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03864"/>
                </a:solidFill>
              </a:rPr>
              <a:t> итоговая оценка в 4 класса- в соответствии с ФООП НОО</a:t>
            </a:r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9, 11 классе</a:t>
            </a:r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( в соответствии с утвержденным порядком проведения ГИА по образовательным программам)</a:t>
            </a:r>
          </a:p>
        </p:txBody>
      </p: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3F08E4F3-E0C0-460D-ABE7-6EA99FF5B71E}"/>
              </a:ext>
            </a:extLst>
          </p:cNvPr>
          <p:cNvSpPr/>
          <p:nvPr/>
        </p:nvSpPr>
        <p:spPr>
          <a:xfrm>
            <a:off x="5345201" y="1860247"/>
            <a:ext cx="246853" cy="14732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Левая фигурная скобка 16">
            <a:extLst>
              <a:ext uri="{FF2B5EF4-FFF2-40B4-BE49-F238E27FC236}">
                <a16:creationId xmlns:a16="http://schemas.microsoft.com/office/drawing/2014/main" id="{1010032E-4E73-4250-A8EA-7069C2194AEC}"/>
              </a:ext>
            </a:extLst>
          </p:cNvPr>
          <p:cNvSpPr/>
          <p:nvPr/>
        </p:nvSpPr>
        <p:spPr>
          <a:xfrm>
            <a:off x="5388155" y="3686471"/>
            <a:ext cx="246853" cy="111111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Левая фигурная скобка 17">
            <a:extLst>
              <a:ext uri="{FF2B5EF4-FFF2-40B4-BE49-F238E27FC236}">
                <a16:creationId xmlns:a16="http://schemas.microsoft.com/office/drawing/2014/main" id="{90C29791-A61A-45B3-999F-044C07F6B3C1}"/>
              </a:ext>
            </a:extLst>
          </p:cNvPr>
          <p:cNvSpPr/>
          <p:nvPr/>
        </p:nvSpPr>
        <p:spPr>
          <a:xfrm flipV="1">
            <a:off x="5388155" y="5312438"/>
            <a:ext cx="246853" cy="11381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ACB473-907A-4A9F-B3D5-52399692C566}"/>
              </a:ext>
            </a:extLst>
          </p:cNvPr>
          <p:cNvSpPr txBox="1"/>
          <p:nvPr/>
        </p:nvSpPr>
        <p:spPr>
          <a:xfrm>
            <a:off x="1" y="6273226"/>
            <a:ext cx="1538344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  <a:cs typeface="Arial" panose="020B0604020202020204" pitchFamily="34" charset="0"/>
              </a:rPr>
              <a:t>Вариант 2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r>
              <a:rPr lang="ru-RU" sz="1600" b="1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131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0" grpId="0" animBg="1"/>
      <p:bldP spid="11" grpId="0"/>
      <p:bldP spid="12" grpId="0" animBg="1"/>
      <p:bldP spid="14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573"/>
            <a:ext cx="11827566" cy="1327970"/>
          </a:xfrm>
          <a:solidFill>
            <a:schemeClr val="bg1">
              <a:lumMod val="85000"/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760E10"/>
                </a:solidFill>
                <a:latin typeface="+mn-lt"/>
              </a:rPr>
              <a:t>Внутренняя оценка осуществляется администрацией и педагогами</a:t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4CD9B9-544A-4DA4-BC38-1377BBFB54E0}"/>
              </a:ext>
            </a:extLst>
          </p:cNvPr>
          <p:cNvSpPr/>
          <p:nvPr/>
        </p:nvSpPr>
        <p:spPr>
          <a:xfrm>
            <a:off x="1172844" y="1223509"/>
            <a:ext cx="3620309" cy="577401"/>
          </a:xfrm>
          <a:prstGeom prst="roundRect">
            <a:avLst/>
          </a:prstGeom>
          <a:solidFill>
            <a:srgbClr val="760E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Администрация</a:t>
            </a:r>
          </a:p>
        </p:txBody>
      </p:sp>
      <p:sp>
        <p:nvSpPr>
          <p:cNvPr id="30" name="Левая фигурная скобка 29">
            <a:extLst>
              <a:ext uri="{FF2B5EF4-FFF2-40B4-BE49-F238E27FC236}">
                <a16:creationId xmlns:a16="http://schemas.microsoft.com/office/drawing/2014/main" id="{E9B8CE8F-AB0F-488C-BDEB-F88E2E744A9A}"/>
              </a:ext>
            </a:extLst>
          </p:cNvPr>
          <p:cNvSpPr/>
          <p:nvPr/>
        </p:nvSpPr>
        <p:spPr>
          <a:xfrm rot="5400000">
            <a:off x="6140598" y="-1360531"/>
            <a:ext cx="148857" cy="4827182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2F9F5F-3FB6-4B24-A647-68E3CE1F9DEB}"/>
              </a:ext>
            </a:extLst>
          </p:cNvPr>
          <p:cNvSpPr/>
          <p:nvPr/>
        </p:nvSpPr>
        <p:spPr>
          <a:xfrm>
            <a:off x="176729" y="1844407"/>
            <a:ext cx="5612540" cy="494002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стартовую диагностику 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внутренний мониторинг образовательных достижений обучающихся в части: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-оценки уровня достижения предметных и метапредметных результатов (1 раз в 2 года)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-оценки уровня функциональной грамотности   (1 раз в 2 года)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-оценки уровня профессионального мастерства педагогического работника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1400" b="1" dirty="0">
                <a:solidFill>
                  <a:srgbClr val="760E10"/>
                </a:solidFill>
              </a:rPr>
              <a:t>осуществляемого </a:t>
            </a:r>
            <a:r>
              <a:rPr lang="ru-RU" sz="1400" b="1" u="sng" dirty="0">
                <a:solidFill>
                  <a:srgbClr val="760E10"/>
                </a:solidFill>
              </a:rPr>
              <a:t>на основе выполнения обучающимися проверочных работ</a:t>
            </a:r>
            <a:r>
              <a:rPr lang="ru-RU" sz="1400" b="1" dirty="0">
                <a:solidFill>
                  <a:srgbClr val="760E10"/>
                </a:solidFill>
              </a:rPr>
              <a:t>,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анализа посещённых уроков, анализа качества учебных заданий, предлагаемых педагогическим работником обучающимся</a:t>
            </a:r>
          </a:p>
          <a:p>
            <a:pPr algn="ctr"/>
            <a:endParaRPr lang="ru-RU" b="1" dirty="0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4DB004A1-3D80-44DC-B78F-351B447E3CE5}"/>
              </a:ext>
            </a:extLst>
          </p:cNvPr>
          <p:cNvSpPr/>
          <p:nvPr/>
        </p:nvSpPr>
        <p:spPr>
          <a:xfrm>
            <a:off x="7398847" y="1249870"/>
            <a:ext cx="3620309" cy="577401"/>
          </a:xfrm>
          <a:prstGeom prst="roundRect">
            <a:avLst/>
          </a:prstGeom>
          <a:solidFill>
            <a:srgbClr val="760E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Педагоги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37C52C8-85F8-4002-B444-38B8E5981675}"/>
              </a:ext>
            </a:extLst>
          </p:cNvPr>
          <p:cNvSpPr/>
          <p:nvPr/>
        </p:nvSpPr>
        <p:spPr>
          <a:xfrm>
            <a:off x="6215026" y="2306601"/>
            <a:ext cx="5612540" cy="32409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60E10"/>
                </a:solidFill>
              </a:rPr>
              <a:t>стартовую диагностику 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текущую и тематическую оценки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итоговую оценку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промежуточную аттестацию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психолого-педагогическое наблюдение</a:t>
            </a:r>
          </a:p>
          <a:p>
            <a:pPr algn="ctr"/>
            <a:endParaRPr lang="ru-RU" sz="1400" b="1" dirty="0"/>
          </a:p>
          <a:p>
            <a:pPr algn="ctr"/>
            <a:r>
              <a:rPr lang="ru-RU" sz="1400" b="1" dirty="0">
                <a:solidFill>
                  <a:srgbClr val="760E10"/>
                </a:solidFill>
              </a:rPr>
              <a:t>внутренний мониторинг образовательных достижений обучающихся в части вышеопределённых видов оценки</a:t>
            </a:r>
          </a:p>
        </p:txBody>
      </p:sp>
    </p:spTree>
    <p:extLst>
      <p:ext uri="{BB962C8B-B14F-4D97-AF65-F5344CB8AC3E}">
        <p14:creationId xmlns:p14="http://schemas.microsoft.com/office/powerpoint/2010/main" val="90447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4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95" y="211483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Особенности оценки по отдельному учебному предмету фиксируются в приложении к ООП ООО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427" y="4549864"/>
                <a:ext cx="18000" cy="19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BB1C422-D653-476D-84EB-C6A13E089DEF}"/>
              </a:ext>
            </a:extLst>
          </p:cNvPr>
          <p:cNvSpPr/>
          <p:nvPr/>
        </p:nvSpPr>
        <p:spPr>
          <a:xfrm>
            <a:off x="209985" y="2179984"/>
            <a:ext cx="3105630" cy="37288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60E10"/>
                </a:solidFill>
              </a:rPr>
              <a:t>Описание оценки предметных результатов по отдельному учебному предмету включает: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12A536-67F2-4132-A645-6154176C8B9B}"/>
              </a:ext>
            </a:extLst>
          </p:cNvPr>
          <p:cNvSpPr/>
          <p:nvPr/>
        </p:nvSpPr>
        <p:spPr>
          <a:xfrm>
            <a:off x="4296170" y="1718012"/>
            <a:ext cx="7894451" cy="4738553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список итоговых планируемых результатов с указанием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этапов их формирования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способов оценки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(например, текущая  (тематическая), устно (письменно), практика)</a:t>
            </a:r>
          </a:p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2) требования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к выставлению отметок за промежуточную аттестацию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sz="2400" b="1" u="sng" dirty="0">
                <a:solidFill>
                  <a:srgbClr val="760E10"/>
                </a:solidFill>
              </a:rPr>
              <a:t>при необходимости - с учётом степени значимости отметок за отдельные оценочные процедуры- связка с электронным журналом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3) график контрольных мероприятий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6038F4BE-33DD-4319-BD57-AC663C2C11C1}"/>
              </a:ext>
            </a:extLst>
          </p:cNvPr>
          <p:cNvSpPr/>
          <p:nvPr/>
        </p:nvSpPr>
        <p:spPr>
          <a:xfrm>
            <a:off x="3490086" y="2222841"/>
            <a:ext cx="458520" cy="3728896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66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339288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Что определено в Постановлении Правительства Российской Федерации от 30 апреля 2024 г. N 556 «Об утверждении перечня мероприятий по оценке качества образования и Правил проведения мероприятий по оценке качества образования»?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2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031"/>
            <a:ext cx="10515600" cy="828339"/>
          </a:xfrm>
          <a:solidFill>
            <a:srgbClr val="760E10">
              <a:alpha val="8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Перечень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мероприятий по оценке качества образования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E4A41-133B-4C84-8EAC-05A065941B47}"/>
              </a:ext>
            </a:extLst>
          </p:cNvPr>
          <p:cNvSpPr/>
          <p:nvPr/>
        </p:nvSpPr>
        <p:spPr>
          <a:xfrm>
            <a:off x="366802" y="871370"/>
            <a:ext cx="11458395" cy="5670415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1. Национальные сопоставительные исследования качества общего образования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2. Всероссийские проверочные работы в образовательных организациях, осуществляющих образовательную деятельность по основным общеобразовательным программам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3. Всероссийские проверочные работы в образовательных организациях, осуществляющих образовательную деятельность по образовательным программам среднего профессионального образования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4. Международные сопоставительные исследования качества общего образования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Пункт 7. Образовательные организации, реализующие имеющие государственную аккредитацию образовательные программы начального общего, основного общего, среднего общего и среднего профессионального образования, </a:t>
            </a:r>
            <a:r>
              <a:rPr lang="ru-RU" sz="1400" b="1" u="sng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включают мероприятия по оценке качества образования в расписание учебных занятий.</a:t>
            </a:r>
          </a:p>
          <a:p>
            <a:pPr algn="ctr"/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Пункт 8. Образовательные организации, указанные в пункте 7 настоящих Правил,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могут использовать мероприятия по оценке качества образования в качестве мероприятий текущего контроля успеваемости и промежуточной аттестации обучающихся, проводимых в рамках реализации образовательной программы.</a:t>
            </a: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rgbClr val="760E10"/>
                </a:solidFill>
              </a:rPr>
              <a:t> 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8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414591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3200" b="1" dirty="0">
                <a:solidFill>
                  <a:schemeClr val="bg1"/>
                </a:solidFill>
                <a:latin typeface="+mn-lt"/>
              </a:rPr>
              <a:t>Что определено в </a:t>
            </a: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протоколе заседания коллегии Министерства образования и науки Чеченской Республики</a:t>
            </a:r>
            <a:br>
              <a:rPr lang="ru-RU" sz="32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от 25 января 2025 г. № 1</a:t>
            </a:r>
            <a:br>
              <a:rPr lang="ru-RU" sz="3200" b="1" dirty="0">
                <a:solidFill>
                  <a:schemeClr val="bg1"/>
                </a:solidFill>
                <a:latin typeface="+mn-lt"/>
              </a:rPr>
            </a:b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988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E00D6-8E7D-4EEB-B51D-4E0EDA78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0503"/>
          </a:xfrm>
          <a:solidFill>
            <a:srgbClr val="760E10"/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Извлечение: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AEE9DA-9F31-4D62-A29E-124271596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9" t="23503" r="15218" b="11280"/>
          <a:stretch/>
        </p:blipFill>
        <p:spPr>
          <a:xfrm>
            <a:off x="630620" y="1261241"/>
            <a:ext cx="10815146" cy="5596759"/>
          </a:xfrm>
        </p:spPr>
      </p:pic>
    </p:spTree>
    <p:extLst>
      <p:ext uri="{BB962C8B-B14F-4D97-AF65-F5344CB8AC3E}">
        <p14:creationId xmlns:p14="http://schemas.microsoft.com/office/powerpoint/2010/main" val="269527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Нормативные требования и методические рекомендации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1059510" cy="4667250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endParaRPr lang="ru-RU" sz="4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6. Приказ Министерства просвещения РФ от 18 мая 2023 г. N 372 «Об утверждении федеральной образовательной программы начального общего образования» (с изменениями и дополнениями)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7. Приказ Министерства просвещения РФ от 18 мая 2023 г. N 370 «Об утверждении федеральной образовательной программы основного общего образования» (с изменениями и дополнениями)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8. Приказ Министерства просвещения РФ от 18 мая 2023 г. N 371 «Об утверждении федеральной образовательной программы среднего общего образования» (с изменениями и дополнениями)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9. Приказ Министерства просвещения РФ от 22 марта 2021 г. N 115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"Об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начального общего, основного общего и среднего общего образования»</a:t>
            </a:r>
          </a:p>
          <a:p>
            <a:pPr marL="0" indent="0" algn="ctr">
              <a:buNone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236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73573"/>
            <a:ext cx="11463130" cy="1627226"/>
          </a:xfrm>
          <a:solidFill>
            <a:schemeClr val="bg1">
              <a:lumMod val="50000"/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700" b="1" dirty="0">
                <a:solidFill>
                  <a:srgbClr val="760E10"/>
                </a:solidFill>
                <a:latin typeface="+mn-lt"/>
              </a:rPr>
              <a:t>Средневзвешенная система оценки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основана не на простом определении среднего арифметического с последующим округлением результата в ту или иную сторону, а на том, что оценки за разные виды работ имеют разный вес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730B9A3-EE49-4FD7-A030-2636365A5C70}"/>
              </a:ext>
            </a:extLst>
          </p:cNvPr>
          <p:cNvSpPr/>
          <p:nvPr/>
        </p:nvSpPr>
        <p:spPr>
          <a:xfrm>
            <a:off x="434561" y="2257066"/>
            <a:ext cx="2591415" cy="2343868"/>
          </a:xfrm>
          <a:prstGeom prst="roundRect">
            <a:avLst/>
          </a:prstGeom>
          <a:solidFill>
            <a:srgbClr val="760E1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Организация единства подходов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144476-100D-41E5-9FDC-9A0275C58F19}"/>
              </a:ext>
            </a:extLst>
          </p:cNvPr>
          <p:cNvSpPr/>
          <p:nvPr/>
        </p:nvSpPr>
        <p:spPr>
          <a:xfrm>
            <a:off x="3846816" y="1979706"/>
            <a:ext cx="7910623" cy="452866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Шаг 1. Переход всех ОО на средневзвешенную систему оценивания: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Методические рекомендации с определение единого «веса» для каждого вида деятельности и подходов к выставлению четвертных, триместровых и годовых отметок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Актуализация ЛНА о системе оценивания и ООП в соответствующей части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Ознакомление участников образовательных отношений (на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пед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советах, родительских собраниях)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Шаг 2. Мониторинг перехода на средневзвешенную систему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Левая фигурная скобка 29">
            <a:extLst>
              <a:ext uri="{FF2B5EF4-FFF2-40B4-BE49-F238E27FC236}">
                <a16:creationId xmlns:a16="http://schemas.microsoft.com/office/drawing/2014/main" id="{E9B8CE8F-AB0F-488C-BDEB-F88E2E744A9A}"/>
              </a:ext>
            </a:extLst>
          </p:cNvPr>
          <p:cNvSpPr/>
          <p:nvPr/>
        </p:nvSpPr>
        <p:spPr>
          <a:xfrm>
            <a:off x="3285459" y="2514884"/>
            <a:ext cx="113958" cy="3768059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41" y="186545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Алгоритм выставления четвертных/триместровых  отметок по средневзвешенной системе расчета до конца марта 2025 г.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427" y="4549864"/>
                <a:ext cx="18000" cy="19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BB1C422-D653-476D-84EB-C6A13E089DEF}"/>
              </a:ext>
            </a:extLst>
          </p:cNvPr>
          <p:cNvSpPr/>
          <p:nvPr/>
        </p:nvSpPr>
        <p:spPr>
          <a:xfrm>
            <a:off x="282441" y="1846046"/>
            <a:ext cx="2784420" cy="242277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60E10"/>
                </a:solidFill>
              </a:rPr>
              <a:t>Четвертная/Триместровая отметка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12A536-67F2-4132-A645-6154176C8B9B}"/>
              </a:ext>
            </a:extLst>
          </p:cNvPr>
          <p:cNvSpPr/>
          <p:nvPr/>
        </p:nvSpPr>
        <p:spPr>
          <a:xfrm>
            <a:off x="3998470" y="1725005"/>
            <a:ext cx="7415203" cy="391313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Сумма произведений отметок *на их К/ (Сумма К этим оценкам)</a:t>
            </a:r>
          </a:p>
          <a:p>
            <a:pPr algn="ctr"/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rgbClr val="903B3D"/>
                </a:solidFill>
              </a:rPr>
              <a:t>Подсчет осуществляется автоматически!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6038F4BE-33DD-4319-BD57-AC663C2C11C1}"/>
              </a:ext>
            </a:extLst>
          </p:cNvPr>
          <p:cNvSpPr/>
          <p:nvPr/>
        </p:nvSpPr>
        <p:spPr>
          <a:xfrm>
            <a:off x="3270658" y="1725005"/>
            <a:ext cx="458520" cy="3728896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C505312-A424-4E2E-ACCE-CE5187277CF1}"/>
              </a:ext>
            </a:extLst>
          </p:cNvPr>
          <p:cNvSpPr/>
          <p:nvPr/>
        </p:nvSpPr>
        <p:spPr>
          <a:xfrm>
            <a:off x="30704" y="4503539"/>
            <a:ext cx="3287894" cy="192806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60E10"/>
                </a:solidFill>
              </a:rPr>
              <a:t>В журнале появится колонка для выставления отметок за четвертные контрольные работы!</a:t>
            </a:r>
          </a:p>
        </p:txBody>
      </p:sp>
    </p:spTree>
    <p:extLst>
      <p:ext uri="{BB962C8B-B14F-4D97-AF65-F5344CB8AC3E}">
        <p14:creationId xmlns:p14="http://schemas.microsoft.com/office/powerpoint/2010/main" val="668351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25" y="341131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Промежуточная аттестация проводится на основе результатов накопленной оценки и результатов выполнения итоговой контрольной работы и фиксируется в классном журнале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067" y="4549504"/>
                <a:ext cx="18000" cy="19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BB1C422-D653-476D-84EB-C6A13E089DEF}"/>
              </a:ext>
            </a:extLst>
          </p:cNvPr>
          <p:cNvSpPr/>
          <p:nvPr/>
        </p:nvSpPr>
        <p:spPr>
          <a:xfrm>
            <a:off x="189691" y="2377434"/>
            <a:ext cx="2784420" cy="242277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760E10"/>
                </a:solidFill>
              </a:rPr>
              <a:t>Годовая отметка</a:t>
            </a:r>
            <a:endParaRPr lang="ru-RU" sz="2000" dirty="0">
              <a:solidFill>
                <a:srgbClr val="760E10"/>
              </a:solidFill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12A536-67F2-4132-A645-6154176C8B9B}"/>
              </a:ext>
            </a:extLst>
          </p:cNvPr>
          <p:cNvSpPr/>
          <p:nvPr/>
        </p:nvSpPr>
        <p:spPr>
          <a:xfrm>
            <a:off x="3738209" y="1891384"/>
            <a:ext cx="8115426" cy="3929204"/>
          </a:xfrm>
          <a:prstGeom prst="roundRect">
            <a:avLst>
              <a:gd name="adj" fmla="val 17668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(Сумма четвертных(триместровых) отметок/общее количество четвертных(триместровых)  отметок + отметка за выполнение итоговой контрольной работы /ВПР) /2=</a:t>
            </a:r>
            <a:r>
              <a:rPr lang="ru-RU" sz="2400" b="1" dirty="0">
                <a:solidFill>
                  <a:srgbClr val="903B3D"/>
                </a:solidFill>
              </a:rPr>
              <a:t>годовая отметка </a:t>
            </a:r>
          </a:p>
          <a:p>
            <a:pPr algn="ctr"/>
            <a:endParaRPr lang="ru-RU" sz="2400" b="1" u="sng" dirty="0">
              <a:solidFill>
                <a:srgbClr val="903B3D"/>
              </a:solidFill>
            </a:endParaRPr>
          </a:p>
          <a:p>
            <a:pPr algn="ctr"/>
            <a:endParaRPr lang="ru-RU" sz="2400" b="1" u="sng" dirty="0">
              <a:solidFill>
                <a:srgbClr val="903B3D"/>
              </a:solidFill>
            </a:endParaRPr>
          </a:p>
          <a:p>
            <a:pPr algn="ctr"/>
            <a:r>
              <a:rPr lang="ru-RU" sz="2400" b="1" u="sng" dirty="0">
                <a:solidFill>
                  <a:srgbClr val="903B3D"/>
                </a:solidFill>
              </a:rPr>
              <a:t>Годовая отметка является основанием для перевода обучающихся в следующий класс! 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6038F4BE-33DD-4319-BD57-AC663C2C11C1}"/>
              </a:ext>
            </a:extLst>
          </p:cNvPr>
          <p:cNvSpPr/>
          <p:nvPr/>
        </p:nvSpPr>
        <p:spPr>
          <a:xfrm>
            <a:off x="3234540" y="2060709"/>
            <a:ext cx="521947" cy="3391567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 4">
            <a:extLst>
              <a:ext uri="{FF2B5EF4-FFF2-40B4-BE49-F238E27FC236}">
                <a16:creationId xmlns:a16="http://schemas.microsoft.com/office/drawing/2014/main" id="{2E685928-7526-4722-85FB-0FC45989A994}"/>
              </a:ext>
            </a:extLst>
          </p:cNvPr>
          <p:cNvSpPr/>
          <p:nvPr/>
        </p:nvSpPr>
        <p:spPr>
          <a:xfrm>
            <a:off x="2974111" y="3569635"/>
            <a:ext cx="367780" cy="373716"/>
          </a:xfrm>
          <a:prstGeom prst="mathEqual">
            <a:avLst/>
          </a:prstGeom>
          <a:solidFill>
            <a:srgbClr val="903B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27C58C-F183-4EBF-B249-2521F3D4BE0D}"/>
              </a:ext>
            </a:extLst>
          </p:cNvPr>
          <p:cNvSpPr txBox="1"/>
          <p:nvPr/>
        </p:nvSpPr>
        <p:spPr>
          <a:xfrm>
            <a:off x="105350" y="4981461"/>
            <a:ext cx="30657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903B3D"/>
                </a:solidFill>
              </a:rPr>
              <a:t>В журнале появится отдельная колонка для фиксирования отметки по итоговой контрольной работы (перед годовой)!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561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9" y="365125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Как округлять при нецелых значениях?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427" y="4549864"/>
                <a:ext cx="18000" cy="19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BB1C422-D653-476D-84EB-C6A13E089DEF}"/>
              </a:ext>
            </a:extLst>
          </p:cNvPr>
          <p:cNvSpPr/>
          <p:nvPr/>
        </p:nvSpPr>
        <p:spPr>
          <a:xfrm>
            <a:off x="283029" y="2059852"/>
            <a:ext cx="2997621" cy="3728896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Обязательно уточнить в ЛНА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12A536-67F2-4132-A645-6154176C8B9B}"/>
              </a:ext>
            </a:extLst>
          </p:cNvPr>
          <p:cNvSpPr/>
          <p:nvPr/>
        </p:nvSpPr>
        <p:spPr>
          <a:xfrm>
            <a:off x="4465715" y="2650932"/>
            <a:ext cx="7178790" cy="2819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2, 75=3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3,75=4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4,75=5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6038F4BE-33DD-4319-BD57-AC663C2C11C1}"/>
              </a:ext>
            </a:extLst>
          </p:cNvPr>
          <p:cNvSpPr/>
          <p:nvPr/>
        </p:nvSpPr>
        <p:spPr>
          <a:xfrm>
            <a:off x="3308068" y="2196184"/>
            <a:ext cx="458520" cy="37288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09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414591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 технической работе в электронном журнале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025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216038"/>
            <a:ext cx="11463130" cy="1325563"/>
          </a:xfrm>
          <a:solidFill>
            <a:srgbClr val="760E10">
              <a:alpha val="88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Особенности выставления отметок в электронном журнале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E9C7F-8CC4-4367-AB68-7242E95C0E0C}"/>
              </a:ext>
            </a:extLst>
          </p:cNvPr>
          <p:cNvSpPr txBox="1"/>
          <p:nvPr/>
        </p:nvSpPr>
        <p:spPr>
          <a:xfrm>
            <a:off x="478465" y="2212699"/>
            <a:ext cx="1124924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https://support.dnevnik.ru/282--monitoring-aktivnosti-raboty-v-sisteme-dnevnik-ru</a:t>
            </a:r>
            <a:r>
              <a:rPr lang="ru-RU" dirty="0"/>
              <a:t> </a:t>
            </a:r>
          </a:p>
          <a:p>
            <a:endParaRPr lang="ru-RU" dirty="0"/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Приказ Минобрнауки ЧР от 24.11.2023 г. № 1411-п «О создании региональной  информационной  системы «Цифровая образовательная платформа Чеченской Республики»</a:t>
            </a:r>
          </a:p>
        </p:txBody>
      </p:sp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F82899EB-7AA7-41D8-B8F3-66D83BEB6910}"/>
              </a:ext>
            </a:extLst>
          </p:cNvPr>
          <p:cNvSpPr/>
          <p:nvPr/>
        </p:nvSpPr>
        <p:spPr>
          <a:xfrm rot="5400000">
            <a:off x="6092457" y="-1052624"/>
            <a:ext cx="180751" cy="9452347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F532A-DDFB-49B0-83F4-905B58C370F9}"/>
              </a:ext>
            </a:extLst>
          </p:cNvPr>
          <p:cNvSpPr txBox="1"/>
          <p:nvPr/>
        </p:nvSpPr>
        <p:spPr>
          <a:xfrm>
            <a:off x="471376" y="4084126"/>
            <a:ext cx="1124924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60E10"/>
                </a:solidFill>
              </a:rPr>
              <a:t>АИС «Мониторинг»- </a:t>
            </a:r>
            <a:r>
              <a:rPr lang="ru-RU" b="1" dirty="0">
                <a:solidFill>
                  <a:srgbClr val="203864"/>
                </a:solidFill>
              </a:rPr>
              <a:t>предназначен для обеспечения возможности для сотрудников Минобрнауки ЧР  и муниципальных органов управления образования  мониторинга качества образовательных услуг:</a:t>
            </a:r>
          </a:p>
          <a:p>
            <a:pPr algn="ctr"/>
            <a:endParaRPr lang="ru-RU" b="1" dirty="0">
              <a:solidFill>
                <a:srgbClr val="203864"/>
              </a:solidFill>
            </a:endParaRPr>
          </a:p>
          <a:p>
            <a:endParaRPr lang="ru-RU" b="1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53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BD8E2-1A49-4DEF-90E9-5460CA09A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066F4E-0A85-4897-89C8-F8D3F016C7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9C39F-A696-4823-8466-AC8760A9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93" t="23648" r="19178" b="13240"/>
          <a:stretch/>
        </p:blipFill>
        <p:spPr>
          <a:xfrm>
            <a:off x="287958" y="126242"/>
            <a:ext cx="11904042" cy="6605515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7BF59AF-7DF2-41D0-A3BC-5DCBE3D4E5A5}"/>
              </a:ext>
            </a:extLst>
          </p:cNvPr>
          <p:cNvCxnSpPr>
            <a:cxnSpLocks/>
          </p:cNvCxnSpPr>
          <p:nvPr/>
        </p:nvCxnSpPr>
        <p:spPr>
          <a:xfrm flipV="1">
            <a:off x="10317707" y="1695466"/>
            <a:ext cx="1231493" cy="81572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627A34-22BF-4164-BB8C-7547D14A4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58" y="1229272"/>
            <a:ext cx="5169306" cy="741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3AB194-0CA9-4E0C-AE2F-7DD24AE11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5" y="4357076"/>
            <a:ext cx="4166028" cy="4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45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9" y="365125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За что ставим отметки?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067" y="4549504"/>
                <a:ext cx="18000" cy="19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BB1C422-D653-476D-84EB-C6A13E089DEF}"/>
              </a:ext>
            </a:extLst>
          </p:cNvPr>
          <p:cNvSpPr/>
          <p:nvPr/>
        </p:nvSpPr>
        <p:spPr>
          <a:xfrm>
            <a:off x="283029" y="2059852"/>
            <a:ext cx="2997621" cy="3728896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Результаты учебной деятельности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12A536-67F2-4132-A645-6154176C8B9B}"/>
              </a:ext>
            </a:extLst>
          </p:cNvPr>
          <p:cNvSpPr/>
          <p:nvPr/>
        </p:nvSpPr>
        <p:spPr>
          <a:xfrm>
            <a:off x="4297549" y="2514600"/>
            <a:ext cx="7178790" cy="28194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Электронный журнал  определяет более 80 видов учебной деятельности 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(не исчерпывающий перечень)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6038F4BE-33DD-4319-BD57-AC663C2C11C1}"/>
              </a:ext>
            </a:extLst>
          </p:cNvPr>
          <p:cNvSpPr/>
          <p:nvPr/>
        </p:nvSpPr>
        <p:spPr>
          <a:xfrm>
            <a:off x="3308068" y="2196184"/>
            <a:ext cx="458520" cy="37288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34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38432A-C8BB-4B75-A9C3-585AF575E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2" t="13929" r="16605" b="6070"/>
          <a:stretch/>
        </p:blipFill>
        <p:spPr>
          <a:xfrm>
            <a:off x="0" y="0"/>
            <a:ext cx="11737075" cy="65417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EEBDCC-8357-4558-8321-5B87DE6F25C7}"/>
              </a:ext>
            </a:extLst>
          </p:cNvPr>
          <p:cNvSpPr/>
          <p:nvPr/>
        </p:nvSpPr>
        <p:spPr>
          <a:xfrm>
            <a:off x="6591868" y="968991"/>
            <a:ext cx="2101755" cy="5730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35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B19176-664A-42ED-9348-28214E36D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9503" r="12463" b="9930"/>
          <a:stretch/>
        </p:blipFill>
        <p:spPr>
          <a:xfrm>
            <a:off x="316173" y="0"/>
            <a:ext cx="11559654" cy="6735170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E324B271-294A-4C0F-8C82-73AA792E9FDC}"/>
              </a:ext>
            </a:extLst>
          </p:cNvPr>
          <p:cNvCxnSpPr>
            <a:cxnSpLocks/>
          </p:cNvCxnSpPr>
          <p:nvPr/>
        </p:nvCxnSpPr>
        <p:spPr>
          <a:xfrm>
            <a:off x="5131558" y="5008729"/>
            <a:ext cx="1392072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12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Нормативные требования и методические рекомендации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1059510" cy="46672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	</a:t>
            </a:r>
            <a:endParaRPr lang="ru-RU" sz="4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10. Протокол заседания коллегии Министерства образования и науки Чеченской Республики от 25 января 2025 г. № 1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34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0" y="149224"/>
            <a:ext cx="5111262" cy="63721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00" y="0"/>
            <a:ext cx="562501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307" y="2503334"/>
            <a:ext cx="1713124" cy="3785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700" y="1148862"/>
            <a:ext cx="1649606" cy="78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7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28" y="304984"/>
            <a:ext cx="3223126" cy="2713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476" t="26684" r="28175" b="17302"/>
          <a:stretch/>
        </p:blipFill>
        <p:spPr>
          <a:xfrm>
            <a:off x="3753741" y="871041"/>
            <a:ext cx="4143166" cy="3119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907" y="3661914"/>
            <a:ext cx="4035330" cy="305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2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216038"/>
            <a:ext cx="11463130" cy="1325563"/>
          </a:xfrm>
          <a:solidFill>
            <a:srgbClr val="760E10">
              <a:alpha val="88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Особенности выставления отметок в электронном журнале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E9C7F-8CC4-4367-AB68-7242E95C0E0C}"/>
              </a:ext>
            </a:extLst>
          </p:cNvPr>
          <p:cNvSpPr txBox="1"/>
          <p:nvPr/>
        </p:nvSpPr>
        <p:spPr>
          <a:xfrm>
            <a:off x="478465" y="2212699"/>
            <a:ext cx="11249247" cy="523220"/>
          </a:xfrm>
          <a:prstGeom prst="rect">
            <a:avLst/>
          </a:prstGeom>
          <a:solidFill>
            <a:srgbClr val="203864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60E10"/>
                </a:solidFill>
              </a:rPr>
              <a:t>2 несуществующие проблемы, связанные с заполнением журнала</a:t>
            </a:r>
          </a:p>
        </p:txBody>
      </p:sp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F82899EB-7AA7-41D8-B8F3-66D83BEB6910}"/>
              </a:ext>
            </a:extLst>
          </p:cNvPr>
          <p:cNvSpPr/>
          <p:nvPr/>
        </p:nvSpPr>
        <p:spPr>
          <a:xfrm rot="5400000">
            <a:off x="5688419" y="-1513842"/>
            <a:ext cx="180751" cy="9452347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F532A-DDFB-49B0-83F4-905B58C370F9}"/>
              </a:ext>
            </a:extLst>
          </p:cNvPr>
          <p:cNvSpPr txBox="1"/>
          <p:nvPr/>
        </p:nvSpPr>
        <p:spPr>
          <a:xfrm>
            <a:off x="279991" y="3429000"/>
            <a:ext cx="5312736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 algn="ctr">
              <a:buAutoNum type="arabicPeriod"/>
            </a:pPr>
            <a:r>
              <a:rPr lang="ru-RU" b="1" dirty="0">
                <a:solidFill>
                  <a:srgbClr val="203864"/>
                </a:solidFill>
              </a:rPr>
              <a:t>Нельзя всем учащимся ставить отметки, если не было контрольной работы!</a:t>
            </a:r>
          </a:p>
          <a:p>
            <a:pPr algn="ctr"/>
            <a:endParaRPr lang="ru-RU" b="1" dirty="0">
              <a:solidFill>
                <a:srgbClr val="203864"/>
              </a:solidFill>
            </a:endParaRPr>
          </a:p>
          <a:p>
            <a:pPr algn="ctr"/>
            <a:endParaRPr lang="ru-RU" b="1" dirty="0">
              <a:solidFill>
                <a:srgbClr val="203864"/>
              </a:solidFill>
            </a:endParaRPr>
          </a:p>
          <a:p>
            <a:pPr algn="ctr"/>
            <a:r>
              <a:rPr lang="ru-RU" b="1" dirty="0">
                <a:solidFill>
                  <a:srgbClr val="203864"/>
                </a:solidFill>
              </a:rPr>
              <a:t>2. Нельзя закрывать урок без 5-7 отметок учащимся!</a:t>
            </a:r>
          </a:p>
          <a:p>
            <a:pPr algn="ctr"/>
            <a:endParaRPr lang="ru-RU" b="1" dirty="0">
              <a:solidFill>
                <a:srgbClr val="203864"/>
              </a:solidFill>
            </a:endParaRPr>
          </a:p>
          <a:p>
            <a:endParaRPr lang="ru-RU" b="1" dirty="0">
              <a:solidFill>
                <a:srgbClr val="20386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A9BC0A-F1E9-4EEE-8415-12F8CC76060E}"/>
              </a:ext>
            </a:extLst>
          </p:cNvPr>
          <p:cNvSpPr txBox="1"/>
          <p:nvPr/>
        </p:nvSpPr>
        <p:spPr>
          <a:xfrm>
            <a:off x="5954233" y="3345462"/>
            <a:ext cx="6060557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203864"/>
              </a:solidFill>
            </a:endParaRPr>
          </a:p>
          <a:p>
            <a:pPr algn="ctr"/>
            <a:endParaRPr lang="ru-RU" b="1" dirty="0">
              <a:solidFill>
                <a:srgbClr val="203864"/>
              </a:solidFill>
            </a:endParaRPr>
          </a:p>
          <a:p>
            <a:pPr algn="ctr"/>
            <a:r>
              <a:rPr lang="ru-RU" sz="1200" b="1" dirty="0">
                <a:solidFill>
                  <a:srgbClr val="760E10"/>
                </a:solidFill>
              </a:rPr>
              <a:t>«Своевременное выставление оценок» </a:t>
            </a:r>
            <a:r>
              <a:rPr lang="ru-RU" sz="1200" b="1" dirty="0">
                <a:solidFill>
                  <a:srgbClr val="203864"/>
                </a:solidFill>
              </a:rPr>
              <a:t>-</a:t>
            </a:r>
            <a:r>
              <a:rPr lang="en-US" sz="1200" b="1" dirty="0">
                <a:solidFill>
                  <a:srgbClr val="203864"/>
                </a:solidFill>
              </a:rPr>
              <a:t> </a:t>
            </a:r>
            <a:r>
              <a:rPr lang="ru-RU" sz="1200" b="1" dirty="0">
                <a:solidFill>
                  <a:srgbClr val="203864"/>
                </a:solidFill>
              </a:rPr>
              <a:t>Доля оценок, выставленных в день проведения урока до 21:00 (для ОО с обучением в две смены - до 13:00 следующего дня), от общего количества оценок, выставленных за отчётную неделю.</a:t>
            </a:r>
            <a:r>
              <a:rPr lang="en-US" sz="1200" b="1" dirty="0">
                <a:solidFill>
                  <a:srgbClr val="203864"/>
                </a:solidFill>
              </a:rPr>
              <a:t> </a:t>
            </a:r>
            <a:r>
              <a:rPr lang="ru-RU" sz="1200" b="1" dirty="0">
                <a:solidFill>
                  <a:srgbClr val="203864"/>
                </a:solidFill>
              </a:rPr>
              <a:t>В расчёте учитываются только виды работ: «Ответ на уроке», «Поведение», «Работа на уроке» и «Наизусть»</a:t>
            </a:r>
          </a:p>
          <a:p>
            <a:pPr algn="ctr"/>
            <a:endParaRPr lang="ru-RU" sz="1200" b="1" dirty="0">
              <a:solidFill>
                <a:srgbClr val="203864"/>
              </a:solidFill>
            </a:endParaRPr>
          </a:p>
          <a:p>
            <a:pPr algn="ctr"/>
            <a:r>
              <a:rPr lang="ru-RU" sz="1200" b="1" dirty="0">
                <a:solidFill>
                  <a:srgbClr val="760E10"/>
                </a:solidFill>
              </a:rPr>
              <a:t>«Наполненность оценками» </a:t>
            </a:r>
            <a:r>
              <a:rPr lang="ru-RU" sz="1200" b="1" dirty="0">
                <a:solidFill>
                  <a:srgbClr val="203864"/>
                </a:solidFill>
              </a:rPr>
              <a:t>-</a:t>
            </a:r>
            <a:r>
              <a:rPr lang="en-US" sz="1200" b="1" dirty="0">
                <a:solidFill>
                  <a:srgbClr val="203864"/>
                </a:solidFill>
              </a:rPr>
              <a:t> </a:t>
            </a:r>
            <a:r>
              <a:rPr lang="ru-RU" sz="1200" b="1" dirty="0">
                <a:solidFill>
                  <a:srgbClr val="203864"/>
                </a:solidFill>
              </a:rPr>
              <a:t>Доля учеников, у которых по всем предметам в текущем отчётном периоде (четверти, триместре и т.д.) выставлено достаточное для аттестации количество оценок (минимум 3). Только 2-11 классы и предметы с аттестацией</a:t>
            </a:r>
          </a:p>
          <a:p>
            <a:pPr algn="ctr"/>
            <a:endParaRPr lang="ru-RU" sz="1200" b="1" dirty="0">
              <a:solidFill>
                <a:srgbClr val="203864"/>
              </a:solidFill>
            </a:endParaRPr>
          </a:p>
          <a:p>
            <a:pPr algn="ctr"/>
            <a:r>
              <a:rPr lang="ru-RU" sz="1200" b="1" dirty="0">
                <a:solidFill>
                  <a:srgbClr val="760E10"/>
                </a:solidFill>
              </a:rPr>
              <a:t>Иные требования к заполнению журнала и </a:t>
            </a:r>
            <a:r>
              <a:rPr lang="ru-RU" sz="1200" b="1" dirty="0" err="1">
                <a:solidFill>
                  <a:srgbClr val="760E10"/>
                </a:solidFill>
              </a:rPr>
              <a:t>накопляемости</a:t>
            </a:r>
            <a:r>
              <a:rPr lang="ru-RU" sz="1200" b="1" dirty="0">
                <a:solidFill>
                  <a:srgbClr val="760E10"/>
                </a:solidFill>
              </a:rPr>
              <a:t> оценок  могут быть утверждены на локальном уровне в ОО! </a:t>
            </a:r>
          </a:p>
          <a:p>
            <a:endParaRPr lang="ru-RU" b="1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4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9" y="365125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Какая </a:t>
            </a:r>
            <a:r>
              <a:rPr lang="ru-RU" sz="3600" b="1" dirty="0" err="1">
                <a:solidFill>
                  <a:schemeClr val="bg1"/>
                </a:solidFill>
                <a:latin typeface="+mn-lt"/>
              </a:rPr>
              <a:t>накопляемость</a:t>
            </a:r>
            <a:r>
              <a:rPr lang="ru-RU" sz="3600" b="1" dirty="0">
                <a:solidFill>
                  <a:schemeClr val="bg1"/>
                </a:solidFill>
                <a:latin typeface="+mn-lt"/>
              </a:rPr>
              <a:t> отметок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3067" y="4549504"/>
                <a:ext cx="18000" cy="194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BB1C422-D653-476D-84EB-C6A13E089DEF}"/>
              </a:ext>
            </a:extLst>
          </p:cNvPr>
          <p:cNvSpPr/>
          <p:nvPr/>
        </p:nvSpPr>
        <p:spPr>
          <a:xfrm>
            <a:off x="106630" y="2685480"/>
            <a:ext cx="2997621" cy="2578823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Обязательно уточнить в ЛНА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312A536-67F2-4132-A645-6154176C8B9B}"/>
              </a:ext>
            </a:extLst>
          </p:cNvPr>
          <p:cNvSpPr/>
          <p:nvPr/>
        </p:nvSpPr>
        <p:spPr>
          <a:xfrm>
            <a:off x="4145149" y="2618804"/>
            <a:ext cx="7178790" cy="2712173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0,5- 1 час в неделю= не менее 3 отметок за четверть/триместр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2-3 часа в неделю= не менее 5 отметок за четверть/ триместр</a:t>
            </a:r>
          </a:p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4 и более часов в неделю= не менее 7 отметок за четверть/триместр</a:t>
            </a:r>
          </a:p>
        </p:txBody>
      </p:sp>
      <p:sp>
        <p:nvSpPr>
          <p:cNvPr id="23" name="Левая фигурная скобка 22">
            <a:extLst>
              <a:ext uri="{FF2B5EF4-FFF2-40B4-BE49-F238E27FC236}">
                <a16:creationId xmlns:a16="http://schemas.microsoft.com/office/drawing/2014/main" id="{6038F4BE-33DD-4319-BD57-AC663C2C11C1}"/>
              </a:ext>
            </a:extLst>
          </p:cNvPr>
          <p:cNvSpPr/>
          <p:nvPr/>
        </p:nvSpPr>
        <p:spPr>
          <a:xfrm>
            <a:off x="3263499" y="2793731"/>
            <a:ext cx="458520" cy="23623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01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9" y="365125"/>
            <a:ext cx="11338009" cy="1325563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Количество видов учебной деятельности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14:cNvPr>
              <p14:cNvContentPartPr/>
              <p14:nvPr/>
            </p14:nvContentPartPr>
            <p14:xfrm>
              <a:off x="2756587" y="2179984"/>
              <a:ext cx="20520" cy="1620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A41882DC-B455-4219-B018-1490A1743D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47587" y="2170984"/>
                <a:ext cx="381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14:cNvPr>
              <p14:cNvContentPartPr/>
              <p14:nvPr/>
            </p14:nvContentPartPr>
            <p14:xfrm>
              <a:off x="972067" y="4558504"/>
              <a:ext cx="360" cy="1800"/>
            </p14:xfrm>
          </p:contentPart>
        </mc:Choice>
        <mc:Fallback xmlns=""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FB61BC39-761F-4D5F-8648-5B88E51970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3427" y="4549864"/>
                <a:ext cx="18000" cy="194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1B54267-9C2F-4FBB-998A-A7F7BD23F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747861"/>
              </p:ext>
            </p:extLst>
          </p:nvPr>
        </p:nvGraphicFramePr>
        <p:xfrm>
          <a:off x="703692" y="2179985"/>
          <a:ext cx="11120448" cy="3185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0112">
                  <a:extLst>
                    <a:ext uri="{9D8B030D-6E8A-4147-A177-3AD203B41FA5}">
                      <a16:colId xmlns:a16="http://schemas.microsoft.com/office/drawing/2014/main" val="1934935902"/>
                    </a:ext>
                  </a:extLst>
                </a:gridCol>
                <a:gridCol w="2780112">
                  <a:extLst>
                    <a:ext uri="{9D8B030D-6E8A-4147-A177-3AD203B41FA5}">
                      <a16:colId xmlns:a16="http://schemas.microsoft.com/office/drawing/2014/main" val="2225183227"/>
                    </a:ext>
                  </a:extLst>
                </a:gridCol>
                <a:gridCol w="2780112">
                  <a:extLst>
                    <a:ext uri="{9D8B030D-6E8A-4147-A177-3AD203B41FA5}">
                      <a16:colId xmlns:a16="http://schemas.microsoft.com/office/drawing/2014/main" val="1046926078"/>
                    </a:ext>
                  </a:extLst>
                </a:gridCol>
                <a:gridCol w="2780112">
                  <a:extLst>
                    <a:ext uri="{9D8B030D-6E8A-4147-A177-3AD203B41FA5}">
                      <a16:colId xmlns:a16="http://schemas.microsoft.com/office/drawing/2014/main" val="1529409113"/>
                    </a:ext>
                  </a:extLst>
                </a:gridCol>
              </a:tblGrid>
              <a:tr h="609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Уровни образования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Количество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Время на 1 вид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Плотность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582724"/>
                  </a:ext>
                </a:extLst>
              </a:tr>
              <a:tr h="8615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Начальная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3-7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5-7 мин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60-80 %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1206757"/>
                  </a:ext>
                </a:extLst>
              </a:tr>
              <a:tr h="6657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Основная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5-7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7-10 мин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70 %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1220660"/>
                  </a:ext>
                </a:extLst>
              </a:tr>
              <a:tr h="764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Средняя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5-7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</a:rPr>
                        <a:t>7-10 мин</a:t>
                      </a:r>
                      <a:endParaRPr lang="ru-RU" sz="2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90 %</a:t>
                      </a:r>
                      <a:endParaRPr lang="ru-RU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4386029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DCD7D8E-09E7-4830-A652-F70355310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42" y="5754211"/>
            <a:ext cx="1133800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Плотность- отношение времени затраченного на учебную деятельность к общему времени урока 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583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23" y="313025"/>
            <a:ext cx="11249890" cy="3012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23" y="2955636"/>
            <a:ext cx="11249890" cy="243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6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806" y="953621"/>
            <a:ext cx="9829800" cy="1950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07" y="3069207"/>
            <a:ext cx="8833798" cy="191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540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8870" y="226633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ВПР – как обязательная процедура промежуточной аттестации. Критерии оценочных процедур (за четверти (триместры) и год)</a:t>
            </a:r>
            <a:b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1644" y="856268"/>
            <a:ext cx="5456885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Расчет в  электронном журнале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Дневник.ру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19278" y="1884456"/>
            <a:ext cx="4201791" cy="369332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=(D6*3+F6*3+I6*3+J6*3+K6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(ЧКР)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*10)/22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67765" y="1422791"/>
            <a:ext cx="3075305" cy="92333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=СРЗНАЧ(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M6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оценка за четверть)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N6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(оценка за ГКР(ВПР)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2860322"/>
            <a:ext cx="12172950" cy="2457450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6634137" y="2253788"/>
            <a:ext cx="995695" cy="12858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0068232" y="2346679"/>
            <a:ext cx="1091381" cy="13797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663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007477"/>
            <a:ext cx="11463130" cy="2214650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О графике контрольных мероприятий</a:t>
            </a:r>
            <a:b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1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73573"/>
            <a:ext cx="11463130" cy="1791678"/>
          </a:xfrm>
          <a:solidFill>
            <a:schemeClr val="tx2">
              <a:lumMod val="40000"/>
              <a:lumOff val="60000"/>
              <a:alpha val="92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760E10"/>
                </a:solidFill>
                <a:latin typeface="+mn-lt"/>
              </a:rPr>
              <a:t>График контрольных мероприятий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– документ, определяющий  на учебный год либо на ближайшее полугодие все оценочные процедуры (которые выполняются всеми обучающимися в классе одновременно и длительность которых составляет не менее 30 минут), запланированные в рамках учебного процесса в ОО, и оценочных процедур федерального и регионального уровней, документы о проведении которых опубликованы на момент начала учебного года либо на момент начала полугодия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730B9A3-EE49-4FD7-A030-2636365A5C70}"/>
              </a:ext>
            </a:extLst>
          </p:cNvPr>
          <p:cNvSpPr/>
          <p:nvPr/>
        </p:nvSpPr>
        <p:spPr>
          <a:xfrm>
            <a:off x="203333" y="3030173"/>
            <a:ext cx="2591415" cy="2343868"/>
          </a:xfrm>
          <a:prstGeom prst="roundRect">
            <a:avLst/>
          </a:prstGeom>
          <a:solidFill>
            <a:srgbClr val="760E1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График контрольных мероприятий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BBE55A7-279D-4EDC-9422-D114E22258B0}"/>
              </a:ext>
            </a:extLst>
          </p:cNvPr>
          <p:cNvSpPr/>
          <p:nvPr/>
        </p:nvSpPr>
        <p:spPr>
          <a:xfrm>
            <a:off x="3817087" y="1919470"/>
            <a:ext cx="7910623" cy="577401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</a:rPr>
              <a:t>Оценочные процедуры по каждому учебному предмету в одной параллели классов не чаще 1 раза в 2,5 недели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144476-100D-41E5-9FDC-9A0275C58F19}"/>
              </a:ext>
            </a:extLst>
          </p:cNvPr>
          <p:cNvSpPr/>
          <p:nvPr/>
        </p:nvSpPr>
        <p:spPr>
          <a:xfrm>
            <a:off x="3787356" y="2618244"/>
            <a:ext cx="7940353" cy="1199725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</a:rPr>
              <a:t>объем учебного времени, затрачиваемого на проведение оценочных процедур, не должен превышать 10% от всего объема учебного времени, отводимого на изучение данного учебного предмета в данной параллели в текущем учебном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045310B-ACAD-4D51-AE60-A2EEA4A0286A}"/>
              </a:ext>
            </a:extLst>
          </p:cNvPr>
          <p:cNvSpPr/>
          <p:nvPr/>
        </p:nvSpPr>
        <p:spPr>
          <a:xfrm>
            <a:off x="3817086" y="5844295"/>
            <a:ext cx="7910623" cy="81468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prstClr val="white"/>
                </a:solidFill>
              </a:rPr>
              <a:t>разместить сформированный график не позднее чем через 2 недели после начала учебного года либо после начала полугодия, на которое формируется график, на сайте ОО на главной странице подраздела "Документы" раздела "Сведения об образовательной организации</a:t>
            </a:r>
            <a:r>
              <a:rPr lang="ru-RU" b="1" dirty="0">
                <a:solidFill>
                  <a:prstClr val="white"/>
                </a:solidFill>
              </a:rPr>
              <a:t>"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089FA8F-B583-4DCF-A864-217CE8F14DC3}"/>
              </a:ext>
            </a:extLst>
          </p:cNvPr>
          <p:cNvSpPr/>
          <p:nvPr/>
        </p:nvSpPr>
        <p:spPr>
          <a:xfrm>
            <a:off x="3817086" y="5125658"/>
            <a:ext cx="7910623" cy="62233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</a:rPr>
              <a:t>не проводить для обучающихся одного класса более одной оценочной процедуры в день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90E0D4A7-3E03-42BA-971B-63780DBAA77F}"/>
              </a:ext>
            </a:extLst>
          </p:cNvPr>
          <p:cNvSpPr/>
          <p:nvPr/>
        </p:nvSpPr>
        <p:spPr>
          <a:xfrm>
            <a:off x="3831950" y="3914267"/>
            <a:ext cx="7910623" cy="1115093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</a:rPr>
              <a:t>не проводить оценочные процедуры на первом и последнем уроках, за исключением учебных предметов, по которым проводится не более 1 урока в неделю, причем этот урок является первым или последним в расписании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Левая фигурная скобка 29">
            <a:extLst>
              <a:ext uri="{FF2B5EF4-FFF2-40B4-BE49-F238E27FC236}">
                <a16:creationId xmlns:a16="http://schemas.microsoft.com/office/drawing/2014/main" id="{E9B8CE8F-AB0F-488C-BDEB-F88E2E744A9A}"/>
              </a:ext>
            </a:extLst>
          </p:cNvPr>
          <p:cNvSpPr/>
          <p:nvPr/>
        </p:nvSpPr>
        <p:spPr>
          <a:xfrm>
            <a:off x="3216624" y="1919470"/>
            <a:ext cx="148857" cy="4827182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21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  <p:bldP spid="25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Нормативные требования и методические рекомендации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1059510" cy="4667250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pPr marL="457200" indent="-457200" algn="ctr"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Методическое письмо Минобразования РФ от 19 ноября 1998 г. N 1561/14-15 «Контроль и оценка результатов обучения в начальной школе»</a:t>
            </a:r>
          </a:p>
          <a:p>
            <a:pPr marL="457200" indent="-457200" algn="ctr"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Письмо Минобразования РФ от 3 июня 2003 г. N 13-51-120/13 «О системе оценивания учебных достижений младших школьников в условиях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безотметочного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обучения в общеобразовательных учреждениях, участвующих в эксперименте по совершенствованию структуры и содержания общего образования»</a:t>
            </a:r>
          </a:p>
          <a:p>
            <a:pPr marL="457200" indent="-457200" algn="ctr">
              <a:buAutoNum type="arabicPeriod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Письмо Министерства просвещения РФ и Федеральной службы по надзору в сфере образования и науки от 6 августа 2021 г. N СК-228/03/01-169/08-01 «О направлении Рекомендаций для системы общего образования по основным подходам к формированию графика проведения оценочных процедур в общеобразовательных организациях в 2021/2022 учебном году»-</a:t>
            </a:r>
          </a:p>
          <a:p>
            <a:pPr marL="457200" indent="-457200" algn="ctr"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Письмо Министерства просвещения РФ от 1 октября 2021 г. N СК-403/08 «О ведении журналов успеваемости и выставлении отметок»</a:t>
            </a:r>
          </a:p>
          <a:p>
            <a:pPr marL="457200" indent="-457200" algn="ctr">
              <a:buAutoNum type="arabicPeriod"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Письмо Министерства просвещения РФ от 13 января 2023 г. N 03-49 «О направлении методических рекомендаций»</a:t>
            </a:r>
          </a:p>
          <a:p>
            <a:pPr marL="457200" indent="-457200" algn="ctr">
              <a:buAutoNum type="arabicPeriod"/>
            </a:pP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86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360880-8AFD-4DDA-A171-034DDC5D3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t="23909" r="13017" b="92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964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414591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Стратегическая сессия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«Обеспечение единства подходов в организации и  функционировании системы оценки достижения планируемых результатов в сфере общего образования  в условиях реализации обновленных ФГОС»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060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73573"/>
            <a:ext cx="11463130" cy="1067368"/>
          </a:xfrm>
          <a:solidFill>
            <a:srgbClr val="760E10">
              <a:alpha val="92000"/>
            </a:srgbClr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700" b="1" dirty="0">
                <a:solidFill>
                  <a:srgbClr val="760E10"/>
                </a:solidFill>
                <a:latin typeface="+mn-lt"/>
              </a:rPr>
            </a:br>
            <a:r>
              <a:rPr lang="ru-RU" sz="27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Алгоритм обеспечения единых подходов в обеспечении разработки и функционирования системы оценки достижения планируемых результатов </a:t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4CD9B9-544A-4DA4-BC38-1377BBFB54E0}"/>
              </a:ext>
            </a:extLst>
          </p:cNvPr>
          <p:cNvSpPr/>
          <p:nvPr/>
        </p:nvSpPr>
        <p:spPr>
          <a:xfrm>
            <a:off x="701503" y="1349685"/>
            <a:ext cx="11103767" cy="8675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Этап 1. Проведение стратегической сессии и обсуждение проблемных вопросов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BBE55A7-279D-4EDC-9422-D114E22258B0}"/>
              </a:ext>
            </a:extLst>
          </p:cNvPr>
          <p:cNvSpPr/>
          <p:nvPr/>
        </p:nvSpPr>
        <p:spPr>
          <a:xfrm>
            <a:off x="657386" y="2334739"/>
            <a:ext cx="11103767" cy="93601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Этап 2. Разработка методических рекомендаций 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144476-100D-41E5-9FDC-9A0275C58F19}"/>
              </a:ext>
            </a:extLst>
          </p:cNvPr>
          <p:cNvSpPr/>
          <p:nvPr/>
        </p:nvSpPr>
        <p:spPr>
          <a:xfrm>
            <a:off x="612795" y="3377247"/>
            <a:ext cx="11103767" cy="91655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Этап 3. Актуализация ЛНА ОО, затрагивающих вопросы оценивания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61A5CA7-1706-44AC-8C78-DA155BAEDE5C}"/>
              </a:ext>
            </a:extLst>
          </p:cNvPr>
          <p:cNvSpPr/>
          <p:nvPr/>
        </p:nvSpPr>
        <p:spPr>
          <a:xfrm>
            <a:off x="635090" y="4476829"/>
            <a:ext cx="11126063" cy="91655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Этап 4. Доработка ООП в  части системы оценки достижения планируемых результатов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3F90A96-786E-442D-A887-033BE6CCDCBD}"/>
              </a:ext>
            </a:extLst>
          </p:cNvPr>
          <p:cNvSpPr/>
          <p:nvPr/>
        </p:nvSpPr>
        <p:spPr>
          <a:xfrm>
            <a:off x="701503" y="5530346"/>
            <a:ext cx="11032885" cy="91655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Этап 5. Интеграция потенциала ОО и региональных методистов  в обеспечении функционирования системы оценки достижения планируемых результатов </a:t>
            </a:r>
          </a:p>
        </p:txBody>
      </p:sp>
    </p:spTree>
    <p:extLst>
      <p:ext uri="{BB962C8B-B14F-4D97-AF65-F5344CB8AC3E}">
        <p14:creationId xmlns:p14="http://schemas.microsoft.com/office/powerpoint/2010/main" val="28214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24" grpId="0" animBg="1"/>
      <p:bldP spid="2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339288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Часть 2 Оценивание на уроке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405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6" y="73573"/>
            <a:ext cx="11463130" cy="1067368"/>
          </a:xfrm>
          <a:solidFill>
            <a:schemeClr val="bg1">
              <a:lumMod val="50000"/>
              <a:alpha val="92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2700" b="1" dirty="0">
                <a:solidFill>
                  <a:srgbClr val="760E10"/>
                </a:solidFill>
                <a:latin typeface="+mn-lt"/>
              </a:rPr>
            </a:br>
            <a:r>
              <a:rPr lang="ru-RU" sz="2700" b="1" dirty="0">
                <a:solidFill>
                  <a:srgbClr val="760E10"/>
                </a:solidFill>
                <a:latin typeface="+mn-lt"/>
              </a:rPr>
              <a:t>Оценивание на учебном занятии </a:t>
            </a:r>
            <a:r>
              <a:rPr lang="ru-RU" sz="2700" b="1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это процесс соотношения реальных результатов образования с планируемыми целями, при этом условно-формальным (знаковым) выражением этого процесса является </a:t>
            </a:r>
            <a:r>
              <a:rPr lang="ru-RU" sz="2700" b="1" u="sng" dirty="0">
                <a:solidFill>
                  <a:srgbClr val="760E10"/>
                </a:solidFill>
                <a:latin typeface="+mn-lt"/>
              </a:rPr>
              <a:t>отметка</a:t>
            </a:r>
            <a:b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730B9A3-EE49-4FD7-A030-2636365A5C70}"/>
              </a:ext>
            </a:extLst>
          </p:cNvPr>
          <p:cNvSpPr/>
          <p:nvPr/>
        </p:nvSpPr>
        <p:spPr>
          <a:xfrm>
            <a:off x="434561" y="2514885"/>
            <a:ext cx="2591415" cy="2343868"/>
          </a:xfrm>
          <a:prstGeom prst="roundRect">
            <a:avLst/>
          </a:prstGeom>
          <a:solidFill>
            <a:srgbClr val="760E10">
              <a:alpha val="8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Оценивание как этап урока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44CD9B9-544A-4DA4-BC38-1377BBFB54E0}"/>
              </a:ext>
            </a:extLst>
          </p:cNvPr>
          <p:cNvSpPr/>
          <p:nvPr/>
        </p:nvSpPr>
        <p:spPr>
          <a:xfrm>
            <a:off x="3817088" y="1257435"/>
            <a:ext cx="7910623" cy="577401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1. Определение целей/результатов оценивания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BBE55A7-279D-4EDC-9422-D114E22258B0}"/>
              </a:ext>
            </a:extLst>
          </p:cNvPr>
          <p:cNvSpPr/>
          <p:nvPr/>
        </p:nvSpPr>
        <p:spPr>
          <a:xfrm>
            <a:off x="3817087" y="1919470"/>
            <a:ext cx="7910623" cy="577401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2. Подбор оценочных материалов и (или) «опорного» задания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48144476-100D-41E5-9FDC-9A0275C58F19}"/>
              </a:ext>
            </a:extLst>
          </p:cNvPr>
          <p:cNvSpPr/>
          <p:nvPr/>
        </p:nvSpPr>
        <p:spPr>
          <a:xfrm>
            <a:off x="3846816" y="2514885"/>
            <a:ext cx="7910623" cy="649361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3. Актуализация критериев оценивания 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D61A5CA7-1706-44AC-8C78-DA155BAEDE5C}"/>
              </a:ext>
            </a:extLst>
          </p:cNvPr>
          <p:cNvSpPr/>
          <p:nvPr/>
        </p:nvSpPr>
        <p:spPr>
          <a:xfrm>
            <a:off x="3839383" y="3218465"/>
            <a:ext cx="7910623" cy="650888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4. Оценивание во время урока 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045310B-ACAD-4D51-AE60-A2EEA4A0286A}"/>
              </a:ext>
            </a:extLst>
          </p:cNvPr>
          <p:cNvSpPr/>
          <p:nvPr/>
        </p:nvSpPr>
        <p:spPr>
          <a:xfrm>
            <a:off x="3817086" y="5844295"/>
            <a:ext cx="7910623" cy="62233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8. Коррекция урока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83F90A96-786E-442D-A887-033BE6CCDCBD}"/>
              </a:ext>
            </a:extLst>
          </p:cNvPr>
          <p:cNvSpPr/>
          <p:nvPr/>
        </p:nvSpPr>
        <p:spPr>
          <a:xfrm>
            <a:off x="3846816" y="3890938"/>
            <a:ext cx="7910623" cy="62233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5. Обратная связь ученикам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6089FA8F-B583-4DCF-A864-217CE8F14DC3}"/>
              </a:ext>
            </a:extLst>
          </p:cNvPr>
          <p:cNvSpPr/>
          <p:nvPr/>
        </p:nvSpPr>
        <p:spPr>
          <a:xfrm>
            <a:off x="3839381" y="5200371"/>
            <a:ext cx="7910623" cy="62233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7. Фиксация результатов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90E0D4A7-3E03-42BA-971B-63780DBAA77F}"/>
              </a:ext>
            </a:extLst>
          </p:cNvPr>
          <p:cNvSpPr/>
          <p:nvPr/>
        </p:nvSpPr>
        <p:spPr>
          <a:xfrm>
            <a:off x="3839382" y="4534862"/>
            <a:ext cx="7910623" cy="622339"/>
          </a:xfrm>
          <a:prstGeom prst="roundRect">
            <a:avLst/>
          </a:prstGeom>
          <a:solidFill>
            <a:srgbClr val="1B31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Шаг 6. Рефлексия (самооценка)</a:t>
            </a:r>
          </a:p>
        </p:txBody>
      </p:sp>
      <p:sp>
        <p:nvSpPr>
          <p:cNvPr id="30" name="Левая фигурная скобка 29">
            <a:extLst>
              <a:ext uri="{FF2B5EF4-FFF2-40B4-BE49-F238E27FC236}">
                <a16:creationId xmlns:a16="http://schemas.microsoft.com/office/drawing/2014/main" id="{E9B8CE8F-AB0F-488C-BDEB-F88E2E744A9A}"/>
              </a:ext>
            </a:extLst>
          </p:cNvPr>
          <p:cNvSpPr/>
          <p:nvPr/>
        </p:nvSpPr>
        <p:spPr>
          <a:xfrm>
            <a:off x="3285458" y="1455762"/>
            <a:ext cx="148857" cy="4827182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3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  <p:bldP spid="10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15763-8574-4CB7-8477-1AEFF6BF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60022"/>
            <a:ext cx="11321143" cy="1091535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Глоссарий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36E577-8668-4AFC-8394-F69D6B00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563097"/>
            <a:ext cx="11321143" cy="5167312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700" b="1" dirty="0">
                <a:solidFill>
                  <a:srgbClr val="760E10"/>
                </a:solidFill>
              </a:rPr>
              <a:t>Оценивание</a:t>
            </a:r>
            <a:r>
              <a:rPr lang="ru-RU" sz="1700" b="1" dirty="0">
                <a:solidFill>
                  <a:srgbClr val="203864"/>
                </a:solidFill>
              </a:rPr>
              <a:t> - это процесс наблюдения за деятельностью обучающихся, а также процесс описания, сбора, регистрации и интерпретации информации. Это процесс соотношения реальных результатов образования с планируемыми целями, при этом условно-формальным (знаковым) выражением этого процесса является отметка</a:t>
            </a:r>
          </a:p>
          <a:p>
            <a:pPr algn="ctr"/>
            <a:r>
              <a:rPr lang="ru-RU" sz="1700" b="1" dirty="0">
                <a:solidFill>
                  <a:srgbClr val="760E10"/>
                </a:solidFill>
              </a:rPr>
              <a:t>Оценка</a:t>
            </a:r>
            <a:r>
              <a:rPr lang="ru-RU" sz="1700" b="1" dirty="0">
                <a:solidFill>
                  <a:srgbClr val="203864"/>
                </a:solidFill>
              </a:rPr>
              <a:t>- это результат процесса оценивания</a:t>
            </a:r>
          </a:p>
          <a:p>
            <a:pPr algn="ctr"/>
            <a:r>
              <a:rPr lang="ru-RU" sz="1700" b="1" dirty="0">
                <a:solidFill>
                  <a:srgbClr val="760E10"/>
                </a:solidFill>
              </a:rPr>
              <a:t>Отметка</a:t>
            </a:r>
            <a:r>
              <a:rPr lang="ru-RU" sz="1700" b="1" dirty="0">
                <a:solidFill>
                  <a:srgbClr val="203864"/>
                </a:solidFill>
              </a:rPr>
              <a:t>- это символ, условно-формальное, количественное выражение оценки учебных достижений учащихся в цифрах, буквах или иным образом</a:t>
            </a:r>
          </a:p>
          <a:p>
            <a:pPr algn="ctr"/>
            <a:r>
              <a:rPr lang="ru-RU" sz="1700" b="1" dirty="0">
                <a:solidFill>
                  <a:srgbClr val="760E10"/>
                </a:solidFill>
              </a:rPr>
              <a:t>Критерий оценивания-  </a:t>
            </a:r>
            <a:r>
              <a:rPr lang="ru-RU" sz="1700" b="1" dirty="0">
                <a:solidFill>
                  <a:srgbClr val="203864"/>
                </a:solidFill>
              </a:rPr>
              <a:t>признак, основание, правило принятия решения по оценке чего-либо на соответствие предъявленным требованиям (мере)</a:t>
            </a:r>
          </a:p>
          <a:p>
            <a:pPr algn="ctr"/>
            <a:r>
              <a:rPr lang="ru-RU" sz="1700" b="1" dirty="0">
                <a:solidFill>
                  <a:srgbClr val="760E10"/>
                </a:solidFill>
              </a:rPr>
              <a:t>Формы оценивания- </a:t>
            </a:r>
            <a:r>
              <a:rPr lang="ru-RU" sz="1700" b="1" dirty="0">
                <a:solidFill>
                  <a:srgbClr val="203864"/>
                </a:solidFill>
              </a:rPr>
              <a:t>это метод или способ, с помощью которого учитель организует и проводит процесс оценки учебных достижений учеников</a:t>
            </a:r>
          </a:p>
          <a:p>
            <a:pPr algn="ctr"/>
            <a:r>
              <a:rPr lang="ru-RU" sz="1700" b="1" dirty="0" err="1">
                <a:solidFill>
                  <a:srgbClr val="760E10"/>
                </a:solidFill>
              </a:rPr>
              <a:t>Формативное</a:t>
            </a:r>
            <a:r>
              <a:rPr lang="ru-RU" sz="1700" b="1" dirty="0">
                <a:solidFill>
                  <a:srgbClr val="760E10"/>
                </a:solidFill>
              </a:rPr>
              <a:t> оценивание </a:t>
            </a:r>
            <a:r>
              <a:rPr lang="ru-RU" sz="1700" b="1" dirty="0">
                <a:solidFill>
                  <a:srgbClr val="203864"/>
                </a:solidFill>
              </a:rPr>
              <a:t>— это процесс оценки, проводимый учителем в ходе учебного процесса с целью получения информации о текущих знаниях, навыках и потребностях учеников. Его основная цель — не выставление итоговой оценки, а поддержка учащихся в обучении, выявление пробелов, коррекция ошибок и предоставление обратной связи</a:t>
            </a:r>
          </a:p>
          <a:p>
            <a:pPr algn="ctr"/>
            <a:r>
              <a:rPr lang="ru-RU" sz="1700" b="1" dirty="0" err="1">
                <a:solidFill>
                  <a:srgbClr val="760E10"/>
                </a:solidFill>
              </a:rPr>
              <a:t>Суммативное</a:t>
            </a:r>
            <a:r>
              <a:rPr lang="ru-RU" sz="1700" b="1" dirty="0">
                <a:solidFill>
                  <a:srgbClr val="760E10"/>
                </a:solidFill>
              </a:rPr>
              <a:t> оценивание </a:t>
            </a:r>
            <a:r>
              <a:rPr lang="ru-RU" sz="1700" b="1" dirty="0">
                <a:solidFill>
                  <a:srgbClr val="203864"/>
                </a:solidFill>
              </a:rPr>
              <a:t>— это процесс оценки, проводимый для подведения итогов учебной работы ученика за определённый период обучения (например, за урок, тему, четверть, год). Его основная цель — определить, насколько успешно ученик достиг поставленных образовательных целей, и зафиксировать результат в виде оценки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910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15763-8574-4CB7-8477-1AEFF6BF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228491"/>
            <a:ext cx="11321143" cy="1091535"/>
          </a:xfrm>
          <a:solidFill>
            <a:srgbClr val="760E10">
              <a:alpha val="81000"/>
            </a:srgbClr>
          </a:solidFill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Глоссарий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36E577-8668-4AFC-8394-F69D6B006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563097"/>
            <a:ext cx="11321143" cy="5167312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760E10"/>
                </a:solidFill>
              </a:rPr>
              <a:t>Нормативное оценивание — </a:t>
            </a:r>
            <a:r>
              <a:rPr lang="ru-RU" sz="1600" b="1" dirty="0">
                <a:solidFill>
                  <a:srgbClr val="203864"/>
                </a:solidFill>
              </a:rPr>
              <a:t>это способ оценки учебных достижений, при котором результаты ученика сравниваются с установленными нормами, стандартами или результатами других учеников. Основная цель — определить, насколько достижения ученика соответствуют общепринятым требованиям или как его успехи соотносятся с успехами сверстников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Критериальное оценивание </a:t>
            </a:r>
            <a:r>
              <a:rPr lang="ru-RU" sz="1600" b="1" dirty="0">
                <a:solidFill>
                  <a:srgbClr val="203864"/>
                </a:solidFill>
              </a:rPr>
              <a:t>— это подход к оценке учебных достижений, при котором результаты ученика оцениваются на основе заранее установленных и чётко определённых критериев. Оно ориентировано на выполнение конкретных задач и достижение образовательных целей, а не на сравнение с другими учениками или средними показателями.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Инструменты оценивания - </a:t>
            </a:r>
            <a:r>
              <a:rPr lang="ru-RU" sz="1600" b="1" dirty="0">
                <a:solidFill>
                  <a:srgbClr val="203864"/>
                </a:solidFill>
              </a:rPr>
              <a:t>это методы и средства, с помощью которых учитель оценивает знания, умения, навыки и личностное развитие учеников в процессе обучения.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Оценочные материалы </a:t>
            </a:r>
            <a:r>
              <a:rPr lang="ru-RU" sz="1600" b="1" dirty="0">
                <a:solidFill>
                  <a:srgbClr val="203864"/>
                </a:solidFill>
              </a:rPr>
              <a:t>- совокупность контрольно-измерительных материалов (типовые задания, контрольные работы, тесты и др.) и методов их использования, предназначенных для измерения уровня достижения обучающимся установленных результатов обучения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Учебная деятельность- </a:t>
            </a:r>
            <a:r>
              <a:rPr lang="ru-RU" sz="1600" b="1" dirty="0">
                <a:solidFill>
                  <a:srgbClr val="203864"/>
                </a:solidFill>
              </a:rPr>
              <a:t>это систематическая активность учащихся, направленная на приобретение знаний, навыков и компетенций. Учебная деятельность включает в себя следующие компоненты: учебная задача, учебные действия, действия самоконтроля и самооценки</a:t>
            </a: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Рефлексия</a:t>
            </a:r>
            <a:r>
              <a:rPr lang="ru-RU" sz="1600" b="1" dirty="0">
                <a:solidFill>
                  <a:srgbClr val="203864"/>
                </a:solidFill>
              </a:rPr>
              <a:t>- это этап урока, в ходе которого учащиеся самостоятельно оценивают свое состояние, свои эмоции, результаты своей деятельности</a:t>
            </a:r>
            <a:endParaRPr lang="ru-RU" sz="1600" b="1" dirty="0">
              <a:solidFill>
                <a:srgbClr val="760E10"/>
              </a:solidFill>
            </a:endParaRPr>
          </a:p>
          <a:p>
            <a:pPr algn="ctr"/>
            <a:r>
              <a:rPr lang="ru-RU" sz="1600" b="1" dirty="0">
                <a:solidFill>
                  <a:srgbClr val="760E10"/>
                </a:solidFill>
              </a:rPr>
              <a:t>Обратная связь на уроке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</a:rPr>
              <a:t>— </a:t>
            </a:r>
            <a:r>
              <a:rPr lang="ru-RU" sz="1600" b="1" dirty="0">
                <a:solidFill>
                  <a:srgbClr val="203864"/>
                </a:solidFill>
              </a:rPr>
              <a:t>это процесс обмена информацией между учителем и учеником, который помогает оценить и улучшить качество усвоения учебного материала. Она включает в себя комментарии, рекомендации и уточнения, направленные на то, чтобы ученик понял свои успехи, ошибки и пути для дальнейшего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23651551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328530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3600" b="1" dirty="0">
                <a:solidFill>
                  <a:schemeClr val="bg1"/>
                </a:solidFill>
                <a:latin typeface="+mn-lt"/>
              </a:rPr>
              <a:t>Алгоритм  оценивания результатов учащихся на уроке 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3600" b="1" dirty="0">
                <a:solidFill>
                  <a:schemeClr val="bg1"/>
                </a:solidFill>
                <a:latin typeface="+mn-lt"/>
              </a:rPr>
              <a:t>8 шагов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1. Определение целей/результатов оценивания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407E49-B2CC-48F4-8DB2-28E8A20CC2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25510" cy="46672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>
              <a:buNone/>
            </a:pPr>
            <a:endParaRPr lang="ru-RU" sz="45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500" b="1" dirty="0">
                <a:solidFill>
                  <a:schemeClr val="tx2">
                    <a:lumMod val="75000"/>
                  </a:schemeClr>
                </a:solidFill>
              </a:rPr>
              <a:t>Соотнесите цели урока с планируемыми результатами, определенными в  ФРП/РП :	</a:t>
            </a:r>
          </a:p>
          <a:p>
            <a:pPr marL="0" indent="0" algn="ctr">
              <a:buNone/>
            </a:pPr>
            <a:r>
              <a:rPr lang="ru-RU" sz="4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sz="45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500" b="1" dirty="0">
                <a:solidFill>
                  <a:srgbClr val="760E1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https://edsoo.ru/rabochie-programmy-</a:t>
            </a:r>
            <a:r>
              <a:rPr lang="en-US" sz="4500" b="1" dirty="0">
                <a:solidFill>
                  <a:srgbClr val="760E10"/>
                </a:solidFill>
              </a:rPr>
              <a:t> </a:t>
            </a:r>
            <a:r>
              <a:rPr lang="ru-RU" sz="4500" b="1" dirty="0">
                <a:solidFill>
                  <a:srgbClr val="760E10"/>
                </a:solidFill>
              </a:rPr>
              <a:t>ФРП</a:t>
            </a:r>
          </a:p>
          <a:p>
            <a:pPr marL="0" indent="0" algn="ctr">
              <a:buNone/>
            </a:pPr>
            <a:r>
              <a:rPr lang="en-US" sz="4500" b="1" dirty="0">
                <a:solidFill>
                  <a:srgbClr val="760E1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https://edsoo.ru/konstruktor-rabochih-programm/</a:t>
            </a:r>
            <a:r>
              <a:rPr lang="ru-RU" sz="4500" b="1" dirty="0">
                <a:solidFill>
                  <a:srgbClr val="760E10"/>
                </a:solidFill>
              </a:rPr>
              <a:t> -Конструктор рабочих программ</a:t>
            </a:r>
          </a:p>
          <a:p>
            <a:pPr marL="0" indent="0" algn="ctr">
              <a:buNone/>
            </a:pPr>
            <a:r>
              <a:rPr lang="en-US" sz="4500" b="1" dirty="0">
                <a:solidFill>
                  <a:srgbClr val="760E1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https://tc.edsoo.ru/</a:t>
            </a:r>
            <a:r>
              <a:rPr lang="ru-RU" sz="4500" b="1" dirty="0">
                <a:solidFill>
                  <a:srgbClr val="760E1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ru-RU" sz="4500" b="1" dirty="0">
                <a:solidFill>
                  <a:srgbClr val="760E10"/>
                </a:solidFill>
              </a:rPr>
              <a:t> Тематический классификатор</a:t>
            </a:r>
          </a:p>
          <a:p>
            <a:pPr marL="0" indent="0" algn="ctr">
              <a:buNone/>
            </a:pPr>
            <a:endParaRPr lang="en-US" sz="45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4500" b="1" dirty="0">
                <a:solidFill>
                  <a:schemeClr val="tx2">
                    <a:lumMod val="75000"/>
                  </a:schemeClr>
                </a:solidFill>
              </a:rPr>
              <a:t>	Убедитесь, что отбираемые материалы по содержанию урока соответствуют целям/планируемым результатам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561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9908" cy="1325563"/>
          </a:xfrm>
          <a:solidFill>
            <a:srgbClr val="760E10">
              <a:alpha val="83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2. Подбор оценочных материалов и (или) «опорного» задания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3114" y="1690688"/>
            <a:ext cx="6700550" cy="33822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400" b="1" dirty="0">
                <a:solidFill>
                  <a:srgbClr val="203864"/>
                </a:solidFill>
              </a:rPr>
              <a:t>Подготовьте задания и (или) вопросы, которые помогут выявить уровень достижений учащихся.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203864"/>
                </a:solidFill>
              </a:rPr>
              <a:t>Используйте разные формы и источники:	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</a:rPr>
              <a:t>1.</a:t>
            </a:r>
            <a:r>
              <a:rPr lang="ru-RU" sz="2400" dirty="0">
                <a:solidFill>
                  <a:srgbClr val="203864"/>
                </a:solidFill>
              </a:rPr>
              <a:t>1) задания из учебников и учебных пособий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203864"/>
                </a:solidFill>
              </a:rPr>
              <a:t>2) типовые задания из банков ВПР и ГИА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203864"/>
                </a:solidFill>
              </a:rPr>
              <a:t>3) задания из верифицированного контента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203864"/>
                </a:solidFill>
              </a:rPr>
              <a:t>4) Самостоятельно разработанные задания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bg1"/>
                </a:solidFill>
              </a:rPr>
              <a:t>Пре</a:t>
            </a:r>
            <a:endParaRPr lang="ru-RU" sz="2400" dirty="0">
              <a:solidFill>
                <a:srgbClr val="203864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0A7F56E-BCDF-48E6-8702-933B43634B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747157"/>
            <a:ext cx="4484914" cy="3363686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36DA742-3B8C-4E9A-9A42-79FCFE39BEE4}"/>
              </a:ext>
            </a:extLst>
          </p:cNvPr>
          <p:cNvSpPr/>
          <p:nvPr/>
        </p:nvSpPr>
        <p:spPr>
          <a:xfrm>
            <a:off x="838200" y="5780314"/>
            <a:ext cx="10722430" cy="712561"/>
          </a:xfrm>
          <a:prstGeom prst="roundRect">
            <a:avLst/>
          </a:prstGeom>
          <a:solidFill>
            <a:srgbClr val="203864"/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Важно помнить, что количество заданий/упражнений – не есть количество видов деятельности!</a:t>
            </a:r>
          </a:p>
        </p:txBody>
      </p:sp>
    </p:spTree>
    <p:extLst>
      <p:ext uri="{BB962C8B-B14F-4D97-AF65-F5344CB8AC3E}">
        <p14:creationId xmlns:p14="http://schemas.microsoft.com/office/powerpoint/2010/main" val="60108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Нормативные требования и методические рекомендации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11059510" cy="4667250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6. Методическими рекомендациями. Система оценки достижений планируемых предметных результатов по соответствующим предметам </a:t>
            </a:r>
            <a:r>
              <a:rPr lang="ru-RU" sz="2400" b="1" dirty="0">
                <a:solidFill>
                  <a:srgbClr val="760E10"/>
                </a:solidFill>
              </a:rPr>
              <a:t>(за исключением родного языка, родной литературы, ОРКСЭ, ОДНКР, ОБЗР, труд (технология),ИЗО, физической культуры)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7. Методическое пособие. Достижение метапредметных результатов в рамках изучения учебных предметов</a:t>
            </a:r>
          </a:p>
          <a:p>
            <a:pPr marL="457200" indent="-457200" algn="ctr">
              <a:buAutoNum type="arabicPeriod"/>
            </a:pP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8. Методические рекомендации по формированию функциональной грамотности обучающихся</a:t>
            </a:r>
          </a:p>
          <a:p>
            <a:pPr marL="457200" indent="-457200" algn="ctr">
              <a:buAutoNum type="arabicPeriod"/>
            </a:pP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https://edsoo.ru/metodicheskie-posobiya-i-rekomendaczii/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9. Письмо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Минпросвещения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России от 22 декабря 2023 г. №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N 03-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ПГ-МП-52612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«О рассмотрении обращения по вопросу проведения промежуточной аттестации по внеурочной деятельности»</a:t>
            </a:r>
          </a:p>
          <a:p>
            <a:pPr marL="457200" indent="-457200" algn="ctr">
              <a:buAutoNum type="arabicPeriod"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4408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362295"/>
            <a:ext cx="10929769" cy="1325563"/>
          </a:xfrm>
          <a:solidFill>
            <a:srgbClr val="760E10">
              <a:alpha val="89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3. Актуализация критериев оценивания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203864"/>
                </a:solidFill>
              </a:rPr>
              <a:t>	</a:t>
            </a:r>
          </a:p>
          <a:p>
            <a:pPr marL="0" indent="0">
              <a:buNone/>
            </a:pPr>
            <a:endParaRPr lang="ru-RU" dirty="0">
              <a:solidFill>
                <a:srgbClr val="203864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203864"/>
                </a:solidFill>
              </a:rPr>
              <a:t>В соответствии с методическими рекомендациями по оцениванию по соответствующим предметам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hlinkClick r:id="rId3"/>
              </a:rPr>
              <a:t>https://edsoo.ru/mr-russkij-yazyk/</a:t>
            </a:r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FD82DD4-4A24-4EB6-930E-17A8307B9C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14400" y="2379873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36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9132"/>
            <a:ext cx="10515600" cy="1325563"/>
          </a:xfrm>
          <a:solidFill>
            <a:srgbClr val="760E10">
              <a:alpha val="88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4. Оценивание во время урока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203864"/>
                </a:solidFill>
              </a:rPr>
              <a:t>	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 процессе выполнения задания наблюдайте за учениками:	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	Насколько точно они понимают задание?	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	Какие методы и стратегии они используют?	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Как они взаимодействуют с другими (в групповой работе)?</a:t>
            </a:r>
            <a:r>
              <a:rPr lang="ru-RU" sz="2400" b="1" dirty="0">
                <a:solidFill>
                  <a:srgbClr val="203864"/>
                </a:solidFill>
              </a:rPr>
              <a:t>	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203864"/>
                </a:solidFill>
              </a:rPr>
              <a:t>	</a:t>
            </a:r>
            <a:r>
              <a:rPr lang="ru-RU" sz="2400" b="1" u="sng" dirty="0">
                <a:solidFill>
                  <a:srgbClr val="D12D48"/>
                </a:solidFill>
              </a:rPr>
              <a:t>Оценивайте выполнение работы по заранее </a:t>
            </a:r>
            <a:r>
              <a:rPr lang="en-US" sz="2400" b="1" u="sng" dirty="0">
                <a:solidFill>
                  <a:srgbClr val="D12D48"/>
                </a:solidFill>
              </a:rPr>
              <a:t> </a:t>
            </a:r>
            <a:r>
              <a:rPr lang="ru-RU" sz="2400" b="1" u="sng" dirty="0">
                <a:solidFill>
                  <a:srgbClr val="D12D48"/>
                </a:solidFill>
              </a:rPr>
              <a:t>определенным критериям!!!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D3F8502-F83C-4929-8487-EFF0A798FF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75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05A5976D-10A5-4872-B323-9A9B98EB5687}"/>
              </a:ext>
            </a:extLst>
          </p:cNvPr>
          <p:cNvSpPr/>
          <p:nvPr/>
        </p:nvSpPr>
        <p:spPr>
          <a:xfrm rot="10800000">
            <a:off x="2280072" y="2244867"/>
            <a:ext cx="402022" cy="2859724"/>
          </a:xfrm>
          <a:prstGeom prst="leftBrace">
            <a:avLst/>
          </a:prstGeom>
          <a:ln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62" y="302507"/>
            <a:ext cx="11391134" cy="1325563"/>
          </a:xfrm>
          <a:solidFill>
            <a:srgbClr val="760E10">
              <a:alpha val="86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Что именно оцениваем?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7B091DC-D91B-467C-A815-09C747434EB9}"/>
              </a:ext>
            </a:extLst>
          </p:cNvPr>
          <p:cNvSpPr/>
          <p:nvPr/>
        </p:nvSpPr>
        <p:spPr>
          <a:xfrm>
            <a:off x="2732325" y="2948285"/>
            <a:ext cx="2558143" cy="132556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Цель учебного занятия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C83A468-E712-4446-B23E-9F2BC51617F9}"/>
              </a:ext>
            </a:extLst>
          </p:cNvPr>
          <p:cNvSpPr/>
          <p:nvPr/>
        </p:nvSpPr>
        <p:spPr>
          <a:xfrm>
            <a:off x="300059" y="2244867"/>
            <a:ext cx="2077925" cy="578069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Предметные результаты 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69F1E2E-4771-4084-B4F7-899DE5AB59FB}"/>
              </a:ext>
            </a:extLst>
          </p:cNvPr>
          <p:cNvSpPr/>
          <p:nvPr/>
        </p:nvSpPr>
        <p:spPr>
          <a:xfrm>
            <a:off x="239131" y="3370224"/>
            <a:ext cx="2128346" cy="578069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Метапредметные результаты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ED7C7B2-E1A5-4EEA-85AC-7475339BC6EE}"/>
              </a:ext>
            </a:extLst>
          </p:cNvPr>
          <p:cNvSpPr/>
          <p:nvPr/>
        </p:nvSpPr>
        <p:spPr>
          <a:xfrm>
            <a:off x="263572" y="4524484"/>
            <a:ext cx="2079463" cy="578069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Личностные  результаты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83F1EB9-7BC4-457E-8034-42EB4DF22F8B}"/>
              </a:ext>
            </a:extLst>
          </p:cNvPr>
          <p:cNvSpPr/>
          <p:nvPr/>
        </p:nvSpPr>
        <p:spPr>
          <a:xfrm>
            <a:off x="5791198" y="2108913"/>
            <a:ext cx="6100743" cy="3202581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Виды деятельности:</a:t>
            </a:r>
          </a:p>
          <a:p>
            <a:pPr algn="ctr"/>
            <a:endParaRPr lang="ru-RU" b="1" dirty="0"/>
          </a:p>
          <a:p>
            <a:pPr marL="342900" indent="-342900" algn="ctr">
              <a:buAutoNum type="arabicParenR"/>
            </a:pPr>
            <a:r>
              <a:rPr lang="ru-RU" b="1" dirty="0"/>
              <a:t>познавательная деятельность (исследование, анализ, обобщение, классификация) 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коммуникативная деятельность (обсуждение, работа в группе, дискуссия)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практическая деятельность (опыты, моделирование, упражнения )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рефлексивная деятельность (оценивание, самоанализ, выводы)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игровая  деятельность (викторины, квесты)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E721AB2-BD2B-4F75-A0AE-CED73F05FA1F}"/>
              </a:ext>
            </a:extLst>
          </p:cNvPr>
          <p:cNvSpPr/>
          <p:nvPr/>
        </p:nvSpPr>
        <p:spPr>
          <a:xfrm>
            <a:off x="4865913" y="5600289"/>
            <a:ext cx="6971587" cy="120238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Формы деятельности: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Индивидуальная форма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Групповая форма</a:t>
            </a:r>
          </a:p>
          <a:p>
            <a:pPr marL="342900" indent="-342900" algn="ctr">
              <a:buAutoNum type="arabicParenR"/>
            </a:pPr>
            <a:r>
              <a:rPr lang="ru-RU" b="1" dirty="0"/>
              <a:t>Фронтальная форма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91FE6F3-1EA8-4857-BEEF-298AE191894A}"/>
              </a:ext>
            </a:extLst>
          </p:cNvPr>
          <p:cNvCxnSpPr>
            <a:cxnSpLocks/>
          </p:cNvCxnSpPr>
          <p:nvPr/>
        </p:nvCxnSpPr>
        <p:spPr>
          <a:xfrm flipH="1">
            <a:off x="5290468" y="3595228"/>
            <a:ext cx="500731" cy="0"/>
          </a:xfrm>
          <a:prstGeom prst="straightConnector1">
            <a:avLst/>
          </a:prstGeom>
          <a:ln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66AB5719-5333-47B7-96D9-A7F68E739B06}"/>
              </a:ext>
            </a:extLst>
          </p:cNvPr>
          <p:cNvSpPr/>
          <p:nvPr/>
        </p:nvSpPr>
        <p:spPr>
          <a:xfrm rot="5400000">
            <a:off x="5805211" y="-3911372"/>
            <a:ext cx="520650" cy="11652810"/>
          </a:xfrm>
          <a:prstGeom prst="leftBrace">
            <a:avLst/>
          </a:prstGeom>
          <a:ln>
            <a:solidFill>
              <a:srgbClr val="203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Левая фигурная скобка 19">
            <a:extLst>
              <a:ext uri="{FF2B5EF4-FFF2-40B4-BE49-F238E27FC236}">
                <a16:creationId xmlns:a16="http://schemas.microsoft.com/office/drawing/2014/main" id="{7BE52FE1-76A8-4401-9A1C-BB66BF2E45E4}"/>
              </a:ext>
            </a:extLst>
          </p:cNvPr>
          <p:cNvSpPr/>
          <p:nvPr/>
        </p:nvSpPr>
        <p:spPr>
          <a:xfrm rot="5400000">
            <a:off x="8105749" y="3046304"/>
            <a:ext cx="171497" cy="4800600"/>
          </a:xfrm>
          <a:prstGeom prst="leftBrace">
            <a:avLst>
              <a:gd name="adj1" fmla="val 8333"/>
              <a:gd name="adj2" fmla="val 49773"/>
            </a:avLst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131482"/>
            <a:ext cx="11463130" cy="1036292"/>
          </a:xfrm>
          <a:solidFill>
            <a:srgbClr val="760E10">
              <a:alpha val="83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Инструменты оценивания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4966346-47BC-4C3F-8ECB-DA7297F94DF6}"/>
                  </a:ext>
                </a:extLst>
              </p14:cNvPr>
              <p14:cNvContentPartPr/>
              <p14:nvPr/>
            </p14:nvContentPartPr>
            <p14:xfrm>
              <a:off x="10060627" y="1945624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4966346-47BC-4C3F-8ECB-DA7297F94DF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51627" y="193698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Левая фигурная скобка 10">
            <a:extLst>
              <a:ext uri="{FF2B5EF4-FFF2-40B4-BE49-F238E27FC236}">
                <a16:creationId xmlns:a16="http://schemas.microsoft.com/office/drawing/2014/main" id="{87517623-4DE3-4B61-A47A-B45E2FE92D13}"/>
              </a:ext>
            </a:extLst>
          </p:cNvPr>
          <p:cNvSpPr/>
          <p:nvPr/>
        </p:nvSpPr>
        <p:spPr>
          <a:xfrm rot="5400000">
            <a:off x="5789344" y="-4078934"/>
            <a:ext cx="345326" cy="11195144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E10E6D8-9839-48E4-9999-4D51E08AC1B0}"/>
              </a:ext>
            </a:extLst>
          </p:cNvPr>
          <p:cNvSpPr/>
          <p:nvPr/>
        </p:nvSpPr>
        <p:spPr>
          <a:xfrm>
            <a:off x="161322" y="2645228"/>
            <a:ext cx="5335964" cy="301646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Письменные работы 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Устный опрос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Домашние задания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Классовые работы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Оценка на основе работы в тетрадях</a:t>
            </a: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05C0EA3-5693-401A-887B-4841C2E2BD2D}"/>
              </a:ext>
            </a:extLst>
          </p:cNvPr>
          <p:cNvSpPr/>
          <p:nvPr/>
        </p:nvSpPr>
        <p:spPr>
          <a:xfrm>
            <a:off x="6491601" y="2754085"/>
            <a:ext cx="5335964" cy="301646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Рубрики и чек-листы оценивания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Самооценка 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взаимооценка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Проектное оценивание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Оценка с помощью цифровых технологий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Игровые и интерактивные методы (игры, викторины)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Портфолио</a:t>
            </a:r>
          </a:p>
          <a:p>
            <a:pPr marL="342900" indent="-342900" algn="ctr">
              <a:buAutoNum type="arabicPeriod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Наблюдение</a:t>
            </a:r>
          </a:p>
          <a:p>
            <a:pPr marL="342900" indent="-342900" algn="ctr">
              <a:buAutoNum type="arabicPeriod"/>
            </a:pP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553C8206-921B-4117-BFD1-26D1E9138D5B}"/>
              </a:ext>
            </a:extLst>
          </p:cNvPr>
          <p:cNvSpPr/>
          <p:nvPr/>
        </p:nvSpPr>
        <p:spPr>
          <a:xfrm>
            <a:off x="845913" y="1850799"/>
            <a:ext cx="3966781" cy="578069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Предметные результаты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92A34C0-2F5A-4154-999E-0E7BA1F4A781}"/>
              </a:ext>
            </a:extLst>
          </p:cNvPr>
          <p:cNvSpPr/>
          <p:nvPr/>
        </p:nvSpPr>
        <p:spPr>
          <a:xfrm>
            <a:off x="845913" y="1866661"/>
            <a:ext cx="3966781" cy="578069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Традиционные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D9A7E60-E395-4FAB-A5A3-1BB8A46E976C}"/>
              </a:ext>
            </a:extLst>
          </p:cNvPr>
          <p:cNvSpPr/>
          <p:nvPr/>
        </p:nvSpPr>
        <p:spPr>
          <a:xfrm>
            <a:off x="7495516" y="1850799"/>
            <a:ext cx="3401084" cy="578069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Современные </a:t>
            </a:r>
          </a:p>
        </p:txBody>
      </p:sp>
    </p:spTree>
    <p:extLst>
      <p:ext uri="{BB962C8B-B14F-4D97-AF65-F5344CB8AC3E}">
        <p14:creationId xmlns:p14="http://schemas.microsoft.com/office/powerpoint/2010/main" val="3662204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60E10">
              <a:alpha val="83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5. Обратная связь учениками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72551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В процессе и после  выполнения задания дайте каждому ученику обратную связь:		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похвалите сильные стороны работы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	- укажите, что можно улучшить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b="1">
                <a:solidFill>
                  <a:schemeClr val="tx2">
                    <a:lumMod val="50000"/>
                  </a:schemeClr>
                </a:solidFill>
              </a:rPr>
              <a:t>определите моменты,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над которыми стоит еще поработать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	</a:t>
            </a:r>
            <a:endParaRPr lang="ru-RU" sz="2400" dirty="0">
              <a:solidFill>
                <a:srgbClr val="203864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2F1C3D1-0AE4-40D1-B42E-5DE3A6839B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6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60E10">
              <a:alpha val="8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Типы обратной связи на уроке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E88956-A31F-467A-ACFD-01CE1BAAEB15}"/>
              </a:ext>
            </a:extLst>
          </p:cNvPr>
          <p:cNvSpPr/>
          <p:nvPr/>
        </p:nvSpPr>
        <p:spPr>
          <a:xfrm>
            <a:off x="1318182" y="2324098"/>
            <a:ext cx="4746171" cy="914400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b="1" dirty="0"/>
              <a:t>Вербальная обратная связь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4453306-9FDA-472C-BDBA-BFEA7E63C5AA}"/>
              </a:ext>
            </a:extLst>
          </p:cNvPr>
          <p:cNvSpPr/>
          <p:nvPr/>
        </p:nvSpPr>
        <p:spPr>
          <a:xfrm>
            <a:off x="1190591" y="3826328"/>
            <a:ext cx="4746171" cy="914400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b="1" dirty="0"/>
              <a:t>Невербальная обратная связь –жесты, мимика, зрительный контакт </a:t>
            </a:r>
          </a:p>
        </p:txBody>
      </p:sp>
      <p:sp>
        <p:nvSpPr>
          <p:cNvPr id="8" name="Левая фигурная скобка 7">
            <a:extLst>
              <a:ext uri="{FF2B5EF4-FFF2-40B4-BE49-F238E27FC236}">
                <a16:creationId xmlns:a16="http://schemas.microsoft.com/office/drawing/2014/main" id="{D1EDA5F1-520E-4DC8-BFF2-0ECEE3F309BD}"/>
              </a:ext>
            </a:extLst>
          </p:cNvPr>
          <p:cNvSpPr/>
          <p:nvPr/>
        </p:nvSpPr>
        <p:spPr>
          <a:xfrm>
            <a:off x="6358270" y="2324098"/>
            <a:ext cx="86071" cy="2822059"/>
          </a:xfrm>
          <a:prstGeom prst="leftBrace">
            <a:avLst/>
          </a:prstGeom>
          <a:ln>
            <a:solidFill>
              <a:srgbClr val="760E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A0C3B8C-4F3C-462E-899C-7EB431738CD5}"/>
              </a:ext>
            </a:extLst>
          </p:cNvPr>
          <p:cNvSpPr/>
          <p:nvPr/>
        </p:nvSpPr>
        <p:spPr>
          <a:xfrm>
            <a:off x="6738258" y="2324099"/>
            <a:ext cx="4746171" cy="65314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Обратная связь в процессе работы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A16C980-5DAB-4CE4-8F7B-B9BC6CA1F8A0}"/>
              </a:ext>
            </a:extLst>
          </p:cNvPr>
          <p:cNvSpPr/>
          <p:nvPr/>
        </p:nvSpPr>
        <p:spPr>
          <a:xfrm>
            <a:off x="6799269" y="3309256"/>
            <a:ext cx="4746171" cy="64225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Обратная связь после выполнения задания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79BC216-C012-492B-ADFA-C6CDB19E6B4E}"/>
              </a:ext>
            </a:extLst>
          </p:cNvPr>
          <p:cNvSpPr/>
          <p:nvPr/>
        </p:nvSpPr>
        <p:spPr>
          <a:xfrm>
            <a:off x="6799268" y="4283527"/>
            <a:ext cx="4746171" cy="642257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Обратная связь между учениками</a:t>
            </a:r>
          </a:p>
        </p:txBody>
      </p:sp>
    </p:spTree>
    <p:extLst>
      <p:ext uri="{BB962C8B-B14F-4D97-AF65-F5344CB8AC3E}">
        <p14:creationId xmlns:p14="http://schemas.microsoft.com/office/powerpoint/2010/main" val="105664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2DDB63F-6C89-4159-A6D8-5E25B45AFFA3}"/>
              </a:ext>
            </a:extLst>
          </p:cNvPr>
          <p:cNvSpPr/>
          <p:nvPr/>
        </p:nvSpPr>
        <p:spPr>
          <a:xfrm>
            <a:off x="6150682" y="1550543"/>
            <a:ext cx="5808920" cy="5202938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algn="ctr">
              <a:buAutoNum type="arabicPeriod"/>
            </a:pPr>
            <a:r>
              <a:rPr lang="ru-RU" sz="1200" b="1" dirty="0">
                <a:solidFill>
                  <a:srgbClr val="760E10"/>
                </a:solidFill>
              </a:rPr>
              <a:t>Ситуация: Ученик отвечает на вопрос</a:t>
            </a:r>
          </a:p>
          <a:p>
            <a:pPr algn="ctr"/>
            <a:endParaRPr lang="ru-RU" sz="1200" b="1" dirty="0">
              <a:solidFill>
                <a:srgbClr val="760E10"/>
              </a:solidFill>
            </a:endParaRPr>
          </a:p>
          <a:p>
            <a:pPr algn="ctr"/>
            <a:r>
              <a:rPr lang="ru-RU" sz="1200" dirty="0"/>
              <a:t>	</a:t>
            </a:r>
            <a:r>
              <a:rPr lang="ru-RU" sz="1200" b="1" dirty="0">
                <a:solidFill>
                  <a:srgbClr val="203864"/>
                </a:solidFill>
              </a:rPr>
              <a:t>Неправильно: Пожимание плечами, отведение взгляда или выражение недовольства на лице.(Эти невербальные сигналы могут дать понять ученику, что его ответ неинтересен или не важен, что может снизить его уверенность.)	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Правильно: Кивок головы, улыбка, поддерживающий взгляд.(Эти невербальные действия показывают, что учитель внимателен и заинтересован в ответе ученика.)</a:t>
            </a:r>
            <a:r>
              <a:rPr lang="ru-RU" sz="1200" dirty="0"/>
              <a:t>	</a:t>
            </a:r>
          </a:p>
          <a:p>
            <a:pPr algn="ctr"/>
            <a:endParaRPr lang="ru-RU" sz="1200" dirty="0"/>
          </a:p>
          <a:p>
            <a:pPr marL="228600" indent="-228600" algn="ctr">
              <a:buAutoNum type="arabicPeriod" startAt="2"/>
            </a:pPr>
            <a:r>
              <a:rPr lang="ru-RU" sz="1200" b="1" dirty="0">
                <a:solidFill>
                  <a:srgbClr val="760E10"/>
                </a:solidFill>
              </a:rPr>
              <a:t>Ситуация: Ученик совершил ошибку при выполнении задания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Неправильно: Закатывание глаз или явное выражение разочарования на лице.(Это может заставить ученика почувствовать себя неловко и уменьшить мотивацию работать.)	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Правильно: Легкое поднятие бровей и доброжелательная улыбка, показывающая готовность помочь.(Это создает атмосферу поддержки и позволяет ученику почувствовать, что ошибки — это естественная часть процесса обучения.)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D0E7F-3E39-4E8B-91FC-3012E12BC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38373"/>
          </a:xfrm>
          <a:solidFill>
            <a:srgbClr val="760E10">
              <a:alpha val="8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Модели мотивирующей обратной связи на уроке</a:t>
            </a:r>
            <a:br>
              <a:rPr lang="ru-RU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(примеры)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E88956-A31F-467A-ACFD-01CE1BAAEB15}"/>
              </a:ext>
            </a:extLst>
          </p:cNvPr>
          <p:cNvSpPr/>
          <p:nvPr/>
        </p:nvSpPr>
        <p:spPr>
          <a:xfrm>
            <a:off x="912628" y="1038372"/>
            <a:ext cx="4746171" cy="407655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b="1" dirty="0"/>
              <a:t>Вербальная обратная связь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4453306-9FDA-472C-BDBA-BFEA7E63C5AA}"/>
              </a:ext>
            </a:extLst>
          </p:cNvPr>
          <p:cNvSpPr/>
          <p:nvPr/>
        </p:nvSpPr>
        <p:spPr>
          <a:xfrm>
            <a:off x="6682057" y="1038373"/>
            <a:ext cx="4746171" cy="499731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b="1" dirty="0"/>
              <a:t>Невербальная обратная связь –жесты, мимика, зрительный контакт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A3E4A41-133B-4C84-8EAC-05A065941B47}"/>
              </a:ext>
            </a:extLst>
          </p:cNvPr>
          <p:cNvSpPr/>
          <p:nvPr/>
        </p:nvSpPr>
        <p:spPr>
          <a:xfrm>
            <a:off x="127591" y="1446026"/>
            <a:ext cx="5968409" cy="5411973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760E10"/>
                </a:solidFill>
              </a:rPr>
              <a:t> 1.	Ситуация: Ученик правильно решил задачу</a:t>
            </a:r>
          </a:p>
          <a:p>
            <a:pPr algn="ctr"/>
            <a:endParaRPr lang="ru-RU" sz="1200" b="1" dirty="0">
              <a:solidFill>
                <a:srgbClr val="760E10"/>
              </a:solidFill>
            </a:endParaRP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Неправильно: “Молодец,.!”(Должна присутствовать оценка процесса или работы.)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Правильно: “Отлично! Ты верно решил задачу, особенно хорошо справился с расчетами. Так держать!”(Похвала с акцентом на сильные стороны.)	</a:t>
            </a:r>
          </a:p>
          <a:p>
            <a:pPr algn="ctr"/>
            <a:endParaRPr lang="ru-RU" sz="1200" b="1" dirty="0">
              <a:solidFill>
                <a:srgbClr val="203864"/>
              </a:solidFill>
            </a:endParaRPr>
          </a:p>
          <a:p>
            <a:pPr marL="228600" indent="-228600" algn="ctr">
              <a:buAutoNum type="arabicPeriod" startAt="2"/>
            </a:pPr>
            <a:r>
              <a:rPr lang="ru-RU" sz="1200" b="1" dirty="0">
                <a:solidFill>
                  <a:srgbClr val="760E10"/>
                </a:solidFill>
              </a:rPr>
              <a:t>Ситуация: Ученик сделал ошибку в работе	</a:t>
            </a:r>
          </a:p>
          <a:p>
            <a:pPr marL="228600" indent="-228600" algn="ctr">
              <a:buAutoNum type="arabicPeriod" startAt="2"/>
            </a:pPr>
            <a:endParaRPr lang="ru-RU" sz="1200" b="1" dirty="0">
              <a:solidFill>
                <a:srgbClr val="203864"/>
              </a:solidFill>
            </a:endParaRP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Неправильно: “Сколько раз можно объяснять одно и то же?!”(Создает негативный эмоциональный фон, </a:t>
            </a:r>
            <a:r>
              <a:rPr lang="ru-RU" sz="1200" b="1" dirty="0" err="1">
                <a:solidFill>
                  <a:srgbClr val="203864"/>
                </a:solidFill>
              </a:rPr>
              <a:t>демотивирует</a:t>
            </a:r>
            <a:r>
              <a:rPr lang="ru-RU" sz="1200" b="1" dirty="0">
                <a:solidFill>
                  <a:srgbClr val="203864"/>
                </a:solidFill>
              </a:rPr>
              <a:t>.)	</a:t>
            </a:r>
          </a:p>
          <a:p>
            <a:pPr algn="ctr"/>
            <a:endParaRPr lang="ru-RU" sz="1200" b="1" dirty="0">
              <a:solidFill>
                <a:srgbClr val="203864"/>
              </a:solidFill>
            </a:endParaRP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Правильно: “Ты допустил небольшую ошибку в расчетах. Давай вместе разберемся, чтобы в следующий раз ты сделал всё правильно.”(Поддержка и ориентация на обучение.)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</a:t>
            </a:r>
          </a:p>
          <a:p>
            <a:pPr marL="228600" indent="-228600" algn="ctr">
              <a:buAutoNum type="arabicPeriod" startAt="3"/>
            </a:pPr>
            <a:r>
              <a:rPr lang="ru-RU" sz="1200" b="1" dirty="0">
                <a:solidFill>
                  <a:srgbClr val="760E10"/>
                </a:solidFill>
              </a:rPr>
              <a:t>Ситуация: Ученик отвечает неуверенно	</a:t>
            </a:r>
          </a:p>
          <a:p>
            <a:pPr algn="ctr"/>
            <a:endParaRPr lang="ru-RU" sz="1200" b="1" dirty="0">
              <a:solidFill>
                <a:srgbClr val="203864"/>
              </a:solidFill>
            </a:endParaRP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	Неправильно: “Ты что, совсем не готовился?”(Подрывает уверенность ученика.)	</a:t>
            </a:r>
          </a:p>
          <a:p>
            <a:pPr algn="ctr"/>
            <a:r>
              <a:rPr lang="ru-RU" sz="1200" b="1" dirty="0">
                <a:solidFill>
                  <a:srgbClr val="203864"/>
                </a:solidFill>
              </a:rPr>
              <a:t>Правильно: “Ты начал хорошо, давай подумаем вместе, как можно дополнить ответ.”(Создает доверительную атмосферу, поддерживает желание ответить.)	</a:t>
            </a:r>
          </a:p>
          <a:p>
            <a:pPr algn="ctr"/>
            <a:endParaRPr lang="ru-RU" sz="1100" b="1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2295"/>
            <a:ext cx="10515600" cy="1325563"/>
          </a:xfrm>
          <a:solidFill>
            <a:srgbClr val="760E10">
              <a:alpha val="80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6. Рефлексия (самооценка)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203864"/>
                </a:solidFill>
              </a:rPr>
              <a:t>	</a:t>
            </a:r>
          </a:p>
          <a:p>
            <a:pPr marL="0" indent="0">
              <a:buNone/>
            </a:pPr>
            <a:endParaRPr lang="ru-RU" dirty="0">
              <a:solidFill>
                <a:srgbClr val="203864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203864"/>
                </a:solidFill>
              </a:rPr>
              <a:t>	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 конце урока предложите ученикам оценить свои результаты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Это помогает развивать их регулятивные навыки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203864"/>
                </a:solidFill>
              </a:rPr>
              <a:t>	</a:t>
            </a:r>
            <a:r>
              <a:rPr lang="ru-RU" sz="2400" b="1" dirty="0">
                <a:solidFill>
                  <a:srgbClr val="760E10"/>
                </a:solidFill>
              </a:rPr>
              <a:t>Предложите 1-2 проверенных инструмента рефлексии (самооценки)	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5A0572F-0200-4165-A06C-E430CC3E62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38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60E10">
              <a:alpha val="92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7. Фиксация результатов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7825" y="2750658"/>
            <a:ext cx="5167301" cy="23742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	</a:t>
            </a:r>
            <a:endParaRPr lang="ru-RU" sz="3200" dirty="0"/>
          </a:p>
          <a:p>
            <a:pPr marL="0" indent="0" algn="ctr">
              <a:buNone/>
            </a:pPr>
            <a:r>
              <a:rPr lang="ru-RU" sz="3200" b="1" dirty="0">
                <a:solidFill>
                  <a:srgbClr val="203864"/>
                </a:solidFill>
              </a:rPr>
              <a:t>Занесите результаты в электронный журнал          </a:t>
            </a:r>
            <a:r>
              <a:rPr lang="ru-RU" b="1" dirty="0">
                <a:solidFill>
                  <a:srgbClr val="203864"/>
                </a:solidFill>
              </a:rPr>
              <a:t>	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rgbClr val="203864"/>
                </a:solidFill>
              </a:rPr>
              <a:t>	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BCDADFA-6F92-40CB-A804-C03C74D8F3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43303" y="2400893"/>
            <a:ext cx="4850874" cy="32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25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518"/>
            <a:ext cx="10515600" cy="1325563"/>
          </a:xfrm>
          <a:solidFill>
            <a:srgbClr val="760E10">
              <a:alpha val="94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+mn-lt"/>
              </a:rPr>
              <a:t>Шаг 8. Коррекция урока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810F50-9EE5-4088-A487-9EAA1CCDE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939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203864"/>
                </a:solidFill>
              </a:rPr>
              <a:t>	</a:t>
            </a:r>
          </a:p>
          <a:p>
            <a:pPr marL="0" indent="0">
              <a:buNone/>
            </a:pPr>
            <a:endParaRPr lang="ru-RU" dirty="0">
              <a:solidFill>
                <a:srgbClr val="203864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На основе анализа результатов скорректируйте следующие уроки:</a:t>
            </a:r>
            <a:r>
              <a:rPr lang="ru-RU" sz="2400" b="1" dirty="0">
                <a:solidFill>
                  <a:srgbClr val="203864"/>
                </a:solidFill>
              </a:rPr>
              <a:t>	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760E10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760E10"/>
                </a:solidFill>
              </a:rPr>
              <a:t>Алгоритм что может себе позволить учитель???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760E10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760E10"/>
                </a:solidFill>
              </a:rPr>
              <a:t>Приведите пример по вашей практике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5A0572F-0200-4165-A06C-E430CC3E62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0599" y="19318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40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0E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328530"/>
            <a:ext cx="11463130" cy="1807535"/>
          </a:xfrm>
          <a:solidFill>
            <a:srgbClr val="203864">
              <a:alpha val="98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Что определено в Федеральном законе от 29 декабря 2012 г. N 273-ФЗ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59)?</a:t>
            </a: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43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5" y="216816"/>
            <a:ext cx="11463130" cy="2535811"/>
          </a:xfrm>
          <a:solidFill>
            <a:srgbClr val="760E10">
              <a:alpha val="90000"/>
            </a:srgbClr>
          </a:solidFill>
        </p:spPr>
        <p:txBody>
          <a:bodyPr>
            <a:noAutofit/>
          </a:bodyPr>
          <a:lstStyle/>
          <a:p>
            <a:pPr algn="ctr"/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br>
              <a:rPr lang="ru-RU" sz="2800" b="1" dirty="0">
                <a:solidFill>
                  <a:schemeClr val="bg1"/>
                </a:solidFill>
                <a:latin typeface="+mn-lt"/>
              </a:rPr>
            </a:b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Самостоятельная работа</a:t>
            </a:r>
            <a:br>
              <a:rPr lang="ru-RU" sz="2800" b="1" dirty="0">
                <a:solidFill>
                  <a:srgbClr val="CC0000"/>
                </a:solidFill>
                <a:latin typeface="+mn-lt"/>
              </a:rPr>
            </a:br>
            <a:br>
              <a:rPr lang="ru-RU" sz="3600" b="1" dirty="0">
                <a:solidFill>
                  <a:schemeClr val="bg1"/>
                </a:solidFill>
                <a:latin typeface="+mn-lt"/>
              </a:rPr>
            </a:b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12124A-7067-45B9-83DE-F3E5DADA3E22}"/>
              </a:ext>
            </a:extLst>
          </p:cNvPr>
          <p:cNvSpPr txBox="1">
            <a:spLocks/>
          </p:cNvSpPr>
          <p:nvPr/>
        </p:nvSpPr>
        <p:spPr>
          <a:xfrm>
            <a:off x="518474" y="3429000"/>
            <a:ext cx="11133056" cy="30010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anose="020B0604020202020204" pitchFamily="34" charset="0"/>
              <a:buAutoNum type="arabicPeriod"/>
            </a:pPr>
            <a:r>
              <a:rPr lang="ru-RU" sz="4300" b="1" dirty="0"/>
              <a:t>Ознакомьтесь  с содержанием нижеуказанных методических рекомендаций</a:t>
            </a:r>
          </a:p>
          <a:p>
            <a:pPr marL="457200" indent="-457200" algn="ctr">
              <a:buFont typeface="Arial" panose="020B0604020202020204" pitchFamily="34" charset="0"/>
              <a:buAutoNum type="arabicPeriod"/>
            </a:pPr>
            <a:endParaRPr lang="ru-RU" sz="4300" b="1" dirty="0"/>
          </a:p>
          <a:p>
            <a:pPr marL="0" indent="0" algn="ctr">
              <a:buNone/>
            </a:pPr>
            <a:endParaRPr lang="ru-RU" sz="4300" b="1" dirty="0"/>
          </a:p>
          <a:p>
            <a:pPr marL="457200" indent="-457200" algn="ctr">
              <a:buFont typeface="Arial" panose="020B0604020202020204" pitchFamily="34" charset="0"/>
              <a:buAutoNum type="arabicPeriod"/>
            </a:pPr>
            <a:r>
              <a:rPr lang="ru-RU" sz="4300" b="1" dirty="0"/>
              <a:t>Ознакомьтесь с банками заданий для текущего оценивания и проанализируете качество заданий </a:t>
            </a:r>
          </a:p>
          <a:p>
            <a:pPr marL="457200" indent="-457200" algn="ctr">
              <a:buFont typeface="Arial" panose="020B0604020202020204" pitchFamily="34" charset="0"/>
              <a:buAutoNum type="arabicPeriod"/>
            </a:pPr>
            <a:endParaRPr lang="ru-RU" sz="4300" b="1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73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301C80-27B3-4899-9BED-C27BE86FE3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"/>
            <a:ext cx="10515600" cy="924910"/>
          </a:xfrm>
          <a:solidFill>
            <a:srgbClr val="760E10">
              <a:alpha val="93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+mn-lt"/>
              </a:rPr>
              <a:t>Предметная специфика оценивания результатов</a:t>
            </a:r>
            <a:br>
              <a:rPr lang="ru-RU" sz="3600" b="1" dirty="0">
                <a:latin typeface="+mn-lt"/>
              </a:rPr>
            </a:br>
            <a:r>
              <a:rPr lang="en-US" sz="3600" b="1" dirty="0">
                <a:latin typeface="+mn-lt"/>
                <a:hlinkClick r:id="rId2"/>
              </a:rPr>
              <a:t>https://edsoo.ru/metodicheskie-posobiya-i-rekomendaczii/</a:t>
            </a:r>
            <a:r>
              <a:rPr lang="ru-RU" sz="3600" b="1" dirty="0">
                <a:latin typeface="+mn-lt"/>
              </a:rPr>
              <a:t>  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69313C0-5FD6-41C4-9695-923136EDD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95847"/>
              </p:ext>
            </p:extLst>
          </p:nvPr>
        </p:nvGraphicFramePr>
        <p:xfrm>
          <a:off x="386500" y="1297735"/>
          <a:ext cx="11491274" cy="501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934">
                  <a:extLst>
                    <a:ext uri="{9D8B030D-6E8A-4147-A177-3AD203B41FA5}">
                      <a16:colId xmlns:a16="http://schemas.microsoft.com/office/drawing/2014/main" val="268721588"/>
                    </a:ext>
                  </a:extLst>
                </a:gridCol>
                <a:gridCol w="3925170">
                  <a:extLst>
                    <a:ext uri="{9D8B030D-6E8A-4147-A177-3AD203B41FA5}">
                      <a16:colId xmlns:a16="http://schemas.microsoft.com/office/drawing/2014/main" val="1410635052"/>
                    </a:ext>
                  </a:extLst>
                </a:gridCol>
                <a:gridCol w="3925170">
                  <a:extLst>
                    <a:ext uri="{9D8B030D-6E8A-4147-A177-3AD203B41FA5}">
                      <a16:colId xmlns:a16="http://schemas.microsoft.com/office/drawing/2014/main" val="864226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Начальный уровень</a:t>
                      </a:r>
                    </a:p>
                  </a:txBody>
                  <a:tcPr>
                    <a:solidFill>
                      <a:srgbClr val="760E10">
                        <a:alpha val="9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Основной уровень</a:t>
                      </a:r>
                    </a:p>
                  </a:txBody>
                  <a:tcPr>
                    <a:solidFill>
                      <a:srgbClr val="760E10">
                        <a:alpha val="9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Средний уровень</a:t>
                      </a:r>
                    </a:p>
                  </a:txBody>
                  <a:tcPr>
                    <a:solidFill>
                      <a:srgbClr val="760E10">
                        <a:alpha val="9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061231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Методические рекомендации. Система оценки предметных результатов обучения в начальной школе. Русский язык. Литературное чтение. Математика. Окружающий мир (2023 г.)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rgbClr val="D12D48"/>
                          </a:solidFill>
                        </a:rPr>
                        <a:t>Русский язык: 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/>
                        <a:t>Методические рекомендации. Система оценки достижений планируемых предметных результатов освоения учебного предмета “Русский язык”.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/>
                        <a:t>Методическое пособие. Достижение метапредметных результатов в рамках изучения предметов филологического блока.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/>
                        <a:t>Сборник типовых заданий для текущего оценивания по учебным предметам «Русский язык», «Литература», «Иностранный язык». 5 класс (2024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/>
                        <a:t>Методические рекомендации с интерактивными заданиями для обучающихся, испытывающих трудности при изучении русского языка и литературы. 5-7 классы (2024 г.)</a:t>
                      </a:r>
                    </a:p>
                    <a:p>
                      <a:endParaRPr lang="ru-RU" sz="105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>
                          <a:solidFill>
                            <a:srgbClr val="D12D4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Русский язык: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 </a:t>
                      </a:r>
                      <a:r>
                        <a:rPr lang="ru-RU" sz="105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Методические рекомендации. Система оценки достижений планируемых предметных результатов освоения учебного предмета «Русский язык» 10-11 классы (2024 г.)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602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rgbClr val="C00000"/>
                          </a:solidFill>
                        </a:rPr>
                        <a:t>Литература: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Методические рекомендации. Система оценки достижений планируемых предметных результатов освоения учебного предмета “Литература”.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Методическое пособие. Достижение метапредметных результатов в рамках изучения предметов филологического блока.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Сборник типовых заданий для текущего оценивания по учебным предметам «Русский язык», «Литература», «Иностранный язык». 5 класс (2024 г.)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rgbClr val="C00000"/>
                          </a:solidFill>
                        </a:rPr>
                        <a:t>Литература: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1) Методические рекомендации. Система оценки достижений планируемых предметных результатов освоения учебного предмета «Литература» 10-11 классы (2024 г.)</a:t>
                      </a:r>
                    </a:p>
                    <a:p>
                      <a:endParaRPr lang="ru-RU" sz="105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67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rgbClr val="D12D48"/>
                          </a:solidFill>
                        </a:rPr>
                        <a:t>Математика:</a:t>
                      </a:r>
                    </a:p>
                    <a:p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1) Методические рекомендации. Система оценки достижений планируемых предметных результатов освоения учебного предмета «Математика». 5-9 классы (2023 г.)</a:t>
                      </a:r>
                    </a:p>
                    <a:p>
                      <a:r>
                        <a:rPr lang="ru-RU" sz="800" dirty="0">
                          <a:solidFill>
                            <a:schemeClr val="tx1"/>
                          </a:solidFill>
                        </a:rPr>
                        <a:t>2) Методическое пособие. Достижение метапредметных результатов в рамках изучения предметов математического блока. 5-9 классы (2023 г.)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rgbClr val="D12D48"/>
                          </a:solidFill>
                        </a:rPr>
                        <a:t>Математика:</a:t>
                      </a:r>
                    </a:p>
                    <a:p>
                      <a:endParaRPr lang="ru-RU" sz="1050" dirty="0">
                        <a:solidFill>
                          <a:srgbClr val="D12D48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296955"/>
                  </a:ext>
                </a:extLst>
              </a:tr>
              <a:tr h="18906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dirty="0">
                          <a:solidFill>
                            <a:srgbClr val="D12D48"/>
                          </a:solidFill>
                        </a:rPr>
                        <a:t>Информатика:</a:t>
                      </a:r>
                    </a:p>
                    <a:p>
                      <a:endParaRPr lang="ru-RU" sz="1050" dirty="0">
                        <a:solidFill>
                          <a:srgbClr val="D12D48"/>
                        </a:solidFill>
                      </a:endParaRPr>
                    </a:p>
                    <a:p>
                      <a:r>
                        <a:rPr lang="ru-RU" sz="1050" dirty="0">
                          <a:solidFill>
                            <a:schemeClr val="tx1"/>
                          </a:solidFill>
                        </a:rPr>
                        <a:t>1) Методические рекомендации. Система оценки достижений планируемых предметных результатов освоения учебного предмета «Информатика».  7-9 классы (2023 г.)</a:t>
                      </a:r>
                    </a:p>
                    <a:p>
                      <a:endParaRPr lang="ru-RU" sz="1050" dirty="0">
                        <a:solidFill>
                          <a:srgbClr val="D12D48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50" b="1" dirty="0">
                          <a:solidFill>
                            <a:srgbClr val="D12D48"/>
                          </a:solidFill>
                        </a:rPr>
                        <a:t>Информатика: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76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47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301C80-27B3-4899-9BED-C27BE86FE3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"/>
            <a:ext cx="10515600" cy="924910"/>
          </a:xfrm>
          <a:solidFill>
            <a:srgbClr val="760E10">
              <a:alpha val="92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+mn-lt"/>
              </a:rPr>
              <a:t>Предметная специфика оценивания результатов</a:t>
            </a:r>
            <a:br>
              <a:rPr lang="ru-RU" sz="3600" b="1" dirty="0">
                <a:latin typeface="+mn-lt"/>
              </a:rPr>
            </a:br>
            <a:r>
              <a:rPr lang="en-US" sz="3600" b="1" dirty="0">
                <a:latin typeface="+mn-lt"/>
                <a:hlinkClick r:id="rId2"/>
              </a:rPr>
              <a:t>https://edsoo.ru/metodicheskie-posobiya-i-rekomendaczii/</a:t>
            </a:r>
            <a:r>
              <a:rPr lang="ru-RU" sz="3600" b="1" dirty="0">
                <a:latin typeface="+mn-lt"/>
              </a:rPr>
              <a:t>  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369313C0-5FD6-41C4-9695-923136EDD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943119"/>
              </p:ext>
            </p:extLst>
          </p:nvPr>
        </p:nvGraphicFramePr>
        <p:xfrm>
          <a:off x="188536" y="1076089"/>
          <a:ext cx="11729675" cy="5630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033">
                  <a:extLst>
                    <a:ext uri="{9D8B030D-6E8A-4147-A177-3AD203B41FA5}">
                      <a16:colId xmlns:a16="http://schemas.microsoft.com/office/drawing/2014/main" val="268721588"/>
                    </a:ext>
                  </a:extLst>
                </a:gridCol>
                <a:gridCol w="4115533">
                  <a:extLst>
                    <a:ext uri="{9D8B030D-6E8A-4147-A177-3AD203B41FA5}">
                      <a16:colId xmlns:a16="http://schemas.microsoft.com/office/drawing/2014/main" val="1410635052"/>
                    </a:ext>
                  </a:extLst>
                </a:gridCol>
                <a:gridCol w="4079109">
                  <a:extLst>
                    <a:ext uri="{9D8B030D-6E8A-4147-A177-3AD203B41FA5}">
                      <a16:colId xmlns:a16="http://schemas.microsoft.com/office/drawing/2014/main" val="864226370"/>
                    </a:ext>
                  </a:extLst>
                </a:gridCol>
              </a:tblGrid>
              <a:tr h="34387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Начальный уровень</a:t>
                      </a:r>
                    </a:p>
                  </a:txBody>
                  <a:tcPr>
                    <a:solidFill>
                      <a:srgbClr val="760E1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Основной уровень</a:t>
                      </a:r>
                    </a:p>
                  </a:txBody>
                  <a:tcPr>
                    <a:solidFill>
                      <a:srgbClr val="760E1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Средний уровень</a:t>
                      </a:r>
                    </a:p>
                  </a:txBody>
                  <a:tcPr>
                    <a:solidFill>
                      <a:srgbClr val="760E10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061231"/>
                  </a:ext>
                </a:extLst>
              </a:tr>
              <a:tr h="143998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D12D48"/>
                          </a:solidFill>
                        </a:rPr>
                        <a:t>История: 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Методические рекомендации. Система оценки достижений планируемых предметных результатов освоения учебного предмета «История»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Методическое пособие. Достижение метапредметных результатов в рамках изучения предметов социально-гуманитарного блока.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Банк заданий для текущего оценивания по учебному предмету «История». 5-9 классы (2024г.)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>
                          <a:solidFill>
                            <a:srgbClr val="D12D4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История:</a:t>
                      </a:r>
                      <a:r>
                        <a:rPr lang="ru-RU" sz="800" b="0" i="0" u="none" strike="noStrike" kern="1200" dirty="0">
                          <a:solidFill>
                            <a:srgbClr val="D12D48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Методические рекомендации. Система оценки достижений планируемых предметных результатов освоения учебного предмета «История». 10-11 классы (2024г.)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D12D48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260281"/>
                  </a:ext>
                </a:extLst>
              </a:tr>
              <a:tr h="83819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C00000"/>
                          </a:solidFill>
                        </a:rPr>
                        <a:t>Обществознание:</a:t>
                      </a:r>
                    </a:p>
                    <a:p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  <a:p>
                      <a:pPr marL="228600" indent="-228600" algn="l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Система оценки достижений планируемых предметных результатов освоения учебного предмета «Обществознание»                 (2023 г.)</a:t>
                      </a:r>
                    </a:p>
                    <a:p>
                      <a:pPr marL="228600" indent="-228600" algn="l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Банк заданий для текущего оценивания по учебному предмету «Обществознание». 5-9 классы (2024г.)</a:t>
                      </a:r>
                    </a:p>
                    <a:p>
                      <a:pPr algn="l"/>
                      <a:endParaRPr lang="ru-RU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>
                          <a:solidFill>
                            <a:srgbClr val="C00000"/>
                          </a:solidFill>
                        </a:rPr>
                        <a:t>Обществознание:</a:t>
                      </a:r>
                    </a:p>
                    <a:p>
                      <a:endParaRPr lang="ru-RU" sz="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446725"/>
                  </a:ext>
                </a:extLst>
              </a:tr>
              <a:tr h="128953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D12D48"/>
                          </a:solidFill>
                        </a:rPr>
                        <a:t>География: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Методические рекомендации. Система оценки достижений планируемых результатов освоения учебного предмета “География”.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Методическое пособие. Достижение метапредметных результатов в рамках изучения предметов социально-гуманитарного блока.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Банк заданий для текущего оценивания по учебному предмету «География». 5-9 классы (2024г.)</a:t>
                      </a:r>
                    </a:p>
                    <a:p>
                      <a:endParaRPr lang="ru-RU" sz="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D12D48"/>
                          </a:solidFill>
                        </a:rPr>
                        <a:t>География:</a:t>
                      </a:r>
                    </a:p>
                    <a:p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Методические рекомендации. Система оценки достижений планируемых результатов освоения учебного предмета «География». 10-11 классы (2024г.)</a:t>
                      </a:r>
                    </a:p>
                    <a:p>
                      <a:endParaRPr lang="ru-RU" sz="800" dirty="0">
                        <a:solidFill>
                          <a:srgbClr val="D12D48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296955"/>
                  </a:ext>
                </a:extLst>
              </a:tr>
              <a:tr h="159042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D12D48"/>
                          </a:solidFill>
                        </a:rPr>
                        <a:t>Английский язык:</a:t>
                      </a:r>
                    </a:p>
                    <a:p>
                      <a:endParaRPr lang="ru-RU" sz="800" b="1" dirty="0">
                        <a:solidFill>
                          <a:srgbClr val="D12D48"/>
                        </a:solidFill>
                      </a:endParaRP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Методические рекомендации. Система оценки достижений планируемых предметных результатов освоения учебного предмета “Иностранный язык”.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Методическое пособие. Достижение метапредметных результатов в рамках изучения предметов филологического блока. 5-9 классы (2023 г.)</a:t>
                      </a:r>
                    </a:p>
                    <a:p>
                      <a:pPr marL="228600" indent="-228600">
                        <a:buAutoNum type="arabicParenR"/>
                      </a:pPr>
                      <a:r>
                        <a:rPr lang="ru-RU" sz="800" b="1" dirty="0">
                          <a:solidFill>
                            <a:schemeClr val="tx1"/>
                          </a:solidFill>
                        </a:rPr>
                        <a:t>Сборник типовых заданий для текущего оценивания по учебным предметам «Русский язык», «Литература», «Иностранный язык». 5 класс (2024 г.)</a:t>
                      </a:r>
                    </a:p>
                    <a:p>
                      <a:pPr marL="228600" indent="-228600">
                        <a:buAutoNum type="arabicParenR"/>
                      </a:pPr>
                      <a:endParaRPr lang="ru-RU" sz="8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ru-RU" sz="800" dirty="0">
                        <a:solidFill>
                          <a:srgbClr val="D12D48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1" dirty="0">
                          <a:solidFill>
                            <a:srgbClr val="D12D48"/>
                          </a:solidFill>
                        </a:rPr>
                        <a:t>Английский язык:</a:t>
                      </a:r>
                    </a:p>
                    <a:p>
                      <a:endParaRPr lang="ru-RU" sz="8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76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76266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301C80-27B3-4899-9BED-C27BE86FE3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68189"/>
            <a:ext cx="12192000" cy="4658060"/>
          </a:xfrm>
          <a:solidFill>
            <a:schemeClr val="bg2">
              <a:lumMod val="75000"/>
              <a:alpha val="89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760E10"/>
                </a:solidFill>
                <a:latin typeface="+mn-lt"/>
              </a:rPr>
              <a:t>Контактная информация</a:t>
            </a:r>
            <a:r>
              <a:rPr lang="ru-RU" sz="3600" b="1" dirty="0">
                <a:latin typeface="+mn-lt"/>
              </a:rPr>
              <a:t>: </a:t>
            </a:r>
            <a:br>
              <a:rPr lang="en-US" sz="3600" b="1" dirty="0">
                <a:latin typeface="+mn-lt"/>
              </a:rPr>
            </a:br>
            <a:r>
              <a:rPr lang="ru-RU" sz="2400" b="1" dirty="0">
                <a:solidFill>
                  <a:srgbClr val="760E10"/>
                </a:solidFill>
                <a:latin typeface="+mn-lt"/>
              </a:rPr>
              <a:t>эл. почта </a:t>
            </a:r>
            <a:r>
              <a:rPr lang="en-US" sz="2400" b="1" dirty="0">
                <a:solidFill>
                  <a:srgbClr val="760E1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obrazovanie_po_pravilam@mail.ru</a:t>
            </a:r>
            <a:br>
              <a:rPr lang="en-US" sz="2400" b="1" dirty="0">
                <a:solidFill>
                  <a:srgbClr val="760E10"/>
                </a:solidFill>
                <a:latin typeface="+mn-lt"/>
              </a:rPr>
            </a:br>
            <a:r>
              <a:rPr lang="ru-RU" sz="2400" b="1" dirty="0">
                <a:solidFill>
                  <a:srgbClr val="760E10"/>
                </a:solidFill>
                <a:latin typeface="+mn-lt"/>
              </a:rPr>
              <a:t>телеграм </a:t>
            </a:r>
            <a:r>
              <a:rPr lang="en-US" sz="2400" b="1" dirty="0">
                <a:latin typeface="+mn-lt"/>
                <a:hlinkClick r:id="rId3"/>
              </a:rPr>
              <a:t>https://t.me/obrazovanie_po_pravilam</a:t>
            </a:r>
            <a:r>
              <a:rPr lang="ru-RU" sz="2400" b="1" dirty="0">
                <a:latin typeface="+mn-lt"/>
              </a:rPr>
              <a:t> </a:t>
            </a:r>
            <a:br>
              <a:rPr lang="ru-RU" sz="2400" b="1" dirty="0">
                <a:latin typeface="+mn-lt"/>
              </a:rPr>
            </a:br>
            <a:r>
              <a:rPr lang="ru-RU" sz="2400" b="1" dirty="0">
                <a:solidFill>
                  <a:srgbClr val="760E10"/>
                </a:solidFill>
                <a:latin typeface="+mn-lt"/>
              </a:rPr>
              <a:t>инстаграм </a:t>
            </a:r>
            <a:r>
              <a:rPr lang="en-US" sz="2400" b="1" dirty="0">
                <a:latin typeface="+mn-lt"/>
                <a:hlinkClick r:id="rId4"/>
              </a:rPr>
              <a:t>https://www.instagram.com/obrazovanie_po_pravilam?igsh=cWMxMnZ3ZmlxYnhk&amp;utm_source=qr</a:t>
            </a:r>
            <a:r>
              <a:rPr lang="ru-RU" sz="2400" b="1" dirty="0">
                <a:latin typeface="+mn-lt"/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2FF8DA-93E1-4EC9-97C7-4CDC947B6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22" t="21525" r="13135" b="33898"/>
          <a:stretch/>
        </p:blipFill>
        <p:spPr>
          <a:xfrm>
            <a:off x="9750014" y="4367605"/>
            <a:ext cx="2420470" cy="23319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1721F5-D380-4FA1-94CA-646E0F1873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43" t="22431" r="9458" b="29725"/>
          <a:stretch/>
        </p:blipFill>
        <p:spPr>
          <a:xfrm>
            <a:off x="10093362" y="301214"/>
            <a:ext cx="1887967" cy="24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9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 Федеральный закон от 29 декабря 2012 г. N 273-ФЗ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B441-D152-4936-B362-56FD6262B078}"/>
              </a:ext>
            </a:extLst>
          </p:cNvPr>
          <p:cNvSpPr txBox="1"/>
          <p:nvPr/>
        </p:nvSpPr>
        <p:spPr>
          <a:xfrm>
            <a:off x="838200" y="2235889"/>
            <a:ext cx="11059509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60E10"/>
                </a:solidFill>
              </a:rPr>
              <a:t>Статья 12. Образовательные программы</a:t>
            </a: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6.1. Организации, 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</a:t>
            </a:r>
            <a:r>
              <a:rPr lang="ru-RU" sz="2400" b="1" u="sng" dirty="0">
                <a:solidFill>
                  <a:srgbClr val="760E10"/>
                </a:solidFill>
              </a:rPr>
              <a:t>разрабатывают образовательные программы в соответствии с федеральными государственными образовательными стандартами и соответствующими федеральными основными общеобразовательными программами.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Содержание и планируемые результаты разработанных образовательными организациями образовательных программ должны быть не ниже соответствующих содержания и планируемых результатов федеральных основных общеобразовательных программ.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19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B187C-C364-4D0E-8F6F-D72FB0142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59510" cy="1325563"/>
          </a:xfrm>
          <a:solidFill>
            <a:srgbClr val="760E10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1. Федеральный закон от 29 декабря 2012 г. N 273-ФЗ</a:t>
            </a:r>
            <a:b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«Об образовании в Российской Федерации» (ст. 12, 28, 30, 58, 59)</a:t>
            </a:r>
          </a:p>
        </p:txBody>
      </p:sp>
      <p:sp>
        <p:nvSpPr>
          <p:cNvPr id="7" name="AutoShape 2" descr="blob:https://web.whatsapp.com/3ad27ca8-184f-418d-bd37-b15c772eedf2">
            <a:extLst>
              <a:ext uri="{FF2B5EF4-FFF2-40B4-BE49-F238E27FC236}">
                <a16:creationId xmlns:a16="http://schemas.microsoft.com/office/drawing/2014/main" id="{78D173A9-214F-412E-8573-49D7736A3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BB441-D152-4936-B362-56FD6262B078}"/>
              </a:ext>
            </a:extLst>
          </p:cNvPr>
          <p:cNvSpPr txBox="1"/>
          <p:nvPr/>
        </p:nvSpPr>
        <p:spPr>
          <a:xfrm>
            <a:off x="838200" y="2235889"/>
            <a:ext cx="11059509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60E10"/>
                </a:solidFill>
              </a:rPr>
              <a:t>Статья 28. Компетенция, права, обязанности и ответственность образовательной организации</a:t>
            </a:r>
            <a:endParaRPr lang="ru-RU" dirty="0">
              <a:solidFill>
                <a:srgbClr val="760E10"/>
              </a:solidFill>
            </a:endParaRPr>
          </a:p>
          <a:p>
            <a:pPr algn="ctr"/>
            <a:endParaRPr lang="ru-RU" dirty="0">
              <a:solidFill>
                <a:srgbClr val="760E10"/>
              </a:solidFill>
            </a:endParaRPr>
          </a:p>
          <a:p>
            <a:pPr algn="ctr"/>
            <a:r>
              <a:rPr lang="ru-RU" b="1" u="sng" dirty="0">
                <a:solidFill>
                  <a:srgbClr val="760E10"/>
                </a:solidFill>
              </a:rPr>
              <a:t>Часть 3. К компетенции образовательной организации в установленной сфере деятельности относятся: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10) осуществление текущего контроля успеваемости и промежуточной аттестации обучающихся, установление их форм, периодичности и порядка проведения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11) индивидуальный учет результатов освоения обучающимися образовательных программ и поощрений обучающихся, а также хранение в архивах информации об этих результатах и поощрениях на бумажных и (или) электронных носителях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13) проведение самообследования, обеспечение функционирования внутренней системы оценки качества образования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4244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11576</TotalTime>
  <Words>6427</Words>
  <Application>Microsoft Office PowerPoint</Application>
  <PresentationFormat>Широкоэкранный</PresentationFormat>
  <Paragraphs>614</Paragraphs>
  <Slides>73</Slides>
  <Notes>49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Cambria Math</vt:lpstr>
      <vt:lpstr>Times New Roman</vt:lpstr>
      <vt:lpstr>Times New Roman CYR</vt:lpstr>
      <vt:lpstr>Тема Office</vt:lpstr>
      <vt:lpstr>1_Тема Office</vt:lpstr>
      <vt:lpstr>    Система оценки достижения планируемых результатов по основным общеобразовательным программам</vt:lpstr>
      <vt:lpstr>Нормативные требования и методические рекомендации</vt:lpstr>
      <vt:lpstr>Нормативные требования и методические рекомендации</vt:lpstr>
      <vt:lpstr>Нормативные требования и методические рекомендации</vt:lpstr>
      <vt:lpstr>Нормативные требования и методические рекомендации</vt:lpstr>
      <vt:lpstr>Нормативные требования и методические рекомендации</vt:lpstr>
      <vt:lpstr>  Что определено в Федеральном законе от 29 декабря 2012 г. N 273-ФЗ «Об образовании в Российской Федерации» (ст. 12, 28, 30, 58, 59)?  </vt:lpstr>
      <vt:lpstr>1. Федеральный закон от 29 декабря 2012 г. N 273-ФЗ «Об образовании в Российской Федерации» (ст. 12, 28, 30, 58, 59)</vt:lpstr>
      <vt:lpstr>1. Федеральный закон от 29 декабря 2012 г. N 273-ФЗ «Об образовании в Российской Федерации» (ст. 12, 28, 30, 58, 59)</vt:lpstr>
      <vt:lpstr>1. Федеральный закон от 29 декабря 2012 г. N 273-ФЗ «Об образовании в Российской Федерации» (ст. 12, 28, 30, 58, 59)</vt:lpstr>
      <vt:lpstr>1. Федеральный закон от 29 декабря 2012 г. N 273-ФЗ «Об образовании в Российской Федерации» (ст. 12, 28, 30, 58, 59)</vt:lpstr>
      <vt:lpstr>1. Федеральный закон от 29 декабря 2012 г. N 273-ФЗ «Об образовании в Российской Федерации» (ст. 12, 28, 30, 58, 59)</vt:lpstr>
      <vt:lpstr>1. Федеральный закон от 29 декабря 2012 г. N 273-ФЗ «Об образовании в Российской Федерации» (ст. 12, 28, 30, 58, 59)</vt:lpstr>
      <vt:lpstr>  Что определено в приказе Министерства просвещения РФ от 22 марта 2021 г. N 115 "Об утверждении Порядка организации и осуществления образовательной деятельности по основным общеобразовательным программам - образовательным программам начального общего, основного общего и среднего общего образования»?   </vt:lpstr>
      <vt:lpstr>с 24 по27 пункты</vt:lpstr>
      <vt:lpstr>  Что определено в ФГОС НОО, ООО и СОО?  </vt:lpstr>
      <vt:lpstr>Система оценки достижения планируемых результатов освоения программы начального общего образования должна:</vt:lpstr>
      <vt:lpstr>Система оценки достижения планируемых результатов освоения программы начального общего образования должна:</vt:lpstr>
      <vt:lpstr>Система оценки достижения планируемых результатов освоения программы начального общего образования должна:</vt:lpstr>
      <vt:lpstr>  Что определено в ФООП НОО, ООО и СОО?  </vt:lpstr>
      <vt:lpstr>Система оценки достижения планируемых результатов по общеобразовательным программам — это совокупность принципов, подходов, процедур, методов и инструментов, направленных на измерение и анализ уровня достижения учащимися результатов, предусмотренных образовательными стандартами и программами </vt:lpstr>
      <vt:lpstr>Презентация PowerPoint</vt:lpstr>
      <vt:lpstr>Презентация PowerPoint</vt:lpstr>
      <vt:lpstr>Внутренняя оценка осуществляется администрацией и педагогами </vt:lpstr>
      <vt:lpstr>Особенности оценки по отдельному учебному предмету фиксируются в приложении к ООП ООО</vt:lpstr>
      <vt:lpstr>  Что определено в Постановлении Правительства Российской Федерации от 30 апреля 2024 г. N 556 «Об утверждении перечня мероприятий по оценке качества образования и Правил проведения мероприятий по оценке качества образования»?  </vt:lpstr>
      <vt:lpstr>Перечень мероприятий по оценке качества образования</vt:lpstr>
      <vt:lpstr>  Что определено в протоколе заседания коллегии Министерства образования и науки Чеченской Республики  от 25 января 2025 г. № 1 </vt:lpstr>
      <vt:lpstr>Извлечение:</vt:lpstr>
      <vt:lpstr>Средневзвешенная система оценки основана не на простом определении среднего арифметического с последующим округлением результата в ту или иную сторону, а на том, что оценки за разные виды работ имеют разный вес</vt:lpstr>
      <vt:lpstr>Алгоритм выставления четвертных/триместровых  отметок по средневзвешенной системе расчета до конца марта 2025 г.</vt:lpstr>
      <vt:lpstr>Промежуточная аттестация проводится на основе результатов накопленной оценки и результатов выполнения итоговой контрольной работы и фиксируется в классном журнале</vt:lpstr>
      <vt:lpstr>Как округлять при нецелых значениях?</vt:lpstr>
      <vt:lpstr>  О технической работе в электронном журнале  </vt:lpstr>
      <vt:lpstr>Особенности выставления отметок в электронном журнале</vt:lpstr>
      <vt:lpstr>Презентация PowerPoint</vt:lpstr>
      <vt:lpstr>За что ставим отметки?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выставления отметок в электронном журнале</vt:lpstr>
      <vt:lpstr>Какая накопляемость отметок ?</vt:lpstr>
      <vt:lpstr>Количество видов учебной деятельности </vt:lpstr>
      <vt:lpstr>Презентация PowerPoint</vt:lpstr>
      <vt:lpstr>Презентация PowerPoint</vt:lpstr>
      <vt:lpstr>ВПР – как обязательная процедура промежуточной аттестации. Критерии оценочных процедур (за четверти (триместры) и год) </vt:lpstr>
      <vt:lpstr>  О графике контрольных мероприятий   </vt:lpstr>
      <vt:lpstr>График контрольных мероприятий – документ, определяющий  на учебный год либо на ближайшее полугодие все оценочные процедуры (которые выполняются всеми обучающимися в классе одновременно и длительность которых составляет не менее 30 минут), запланированные в рамках учебного процесса в ОО, и оценочных процедур федерального и регионального уровней, документы о проведении которых опубликованы на момент начала учебного года либо на момент начала полугодия </vt:lpstr>
      <vt:lpstr>Презентация PowerPoint</vt:lpstr>
      <vt:lpstr>  Стратегическая сессия  «Обеспечение единства подходов в организации и  функционировании системы оценки достижения планируемых результатов в сфере общего образования  в условиях реализации обновленных ФГОС»  </vt:lpstr>
      <vt:lpstr> Алгоритм обеспечения единых подходов в обеспечении разработки и функционирования системы оценки достижения планируемых результатов  </vt:lpstr>
      <vt:lpstr>  Часть 2 Оценивание на уроке  </vt:lpstr>
      <vt:lpstr> Оценивание на учебном занятии - это процесс соотношения реальных результатов образования с планируемыми целями, при этом условно-формальным (знаковым) выражением этого процесса является отметка </vt:lpstr>
      <vt:lpstr>Глоссарий</vt:lpstr>
      <vt:lpstr>Глоссарий</vt:lpstr>
      <vt:lpstr>  Алгоритм  оценивания результатов учащихся на уроке  8 шагов  </vt:lpstr>
      <vt:lpstr>Шаг 1. Определение целей/результатов оценивания</vt:lpstr>
      <vt:lpstr>Шаг 2. Подбор оценочных материалов и (или) «опорного» задания</vt:lpstr>
      <vt:lpstr>Шаг 3. Актуализация критериев оценивания</vt:lpstr>
      <vt:lpstr>Шаг 4. Оценивание во время урока</vt:lpstr>
      <vt:lpstr>Что именно оцениваем?</vt:lpstr>
      <vt:lpstr>Инструменты оценивания</vt:lpstr>
      <vt:lpstr>Шаг 5. Обратная связь учениками</vt:lpstr>
      <vt:lpstr>Типы обратной связи на уроке</vt:lpstr>
      <vt:lpstr>Модели мотивирующей обратной связи на уроке (примеры)</vt:lpstr>
      <vt:lpstr>Шаг 6. Рефлексия (самооценка)</vt:lpstr>
      <vt:lpstr>Шаг 7. Фиксация результатов</vt:lpstr>
      <vt:lpstr>Шаг 8. Коррекция урока</vt:lpstr>
      <vt:lpstr>  Самостоятельная работа  </vt:lpstr>
      <vt:lpstr>Предметная специфика оценивания результатов https://edsoo.ru/metodicheskie-posobiya-i-rekomendaczii/  </vt:lpstr>
      <vt:lpstr>Предметная специфика оценивания результатов https://edsoo.ru/metodicheskie-posobiya-i-rekomendaczii/  </vt:lpstr>
      <vt:lpstr>Контактная информация:  эл. почта obrazovanie_po_pravilam@mail.ru телеграм https://t.me/obrazovanie_po_pravilam  инстаграм https://www.instagram.com/obrazovanie_po_pravilam?igsh=cWMxMnZ3ZmlxYnhk&amp;utm_source=qr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образовательных достижений обучающихся на учебном занятии. Отбор оценочных материалов на текущее оценивание в ходе учебного занятия</dc:title>
  <dc:creator>Хадижа</dc:creator>
  <cp:lastModifiedBy>Хадижа</cp:lastModifiedBy>
  <cp:revision>184</cp:revision>
  <dcterms:created xsi:type="dcterms:W3CDTF">2024-12-09T07:46:14Z</dcterms:created>
  <dcterms:modified xsi:type="dcterms:W3CDTF">2025-02-06T13:59:00Z</dcterms:modified>
</cp:coreProperties>
</file>